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7" r:id="rId1"/>
  </p:sldMasterIdLst>
  <p:notesMasterIdLst>
    <p:notesMasterId r:id="rId29"/>
  </p:notesMasterIdLst>
  <p:sldIdLst>
    <p:sldId id="303" r:id="rId2"/>
    <p:sldId id="304" r:id="rId3"/>
    <p:sldId id="306" r:id="rId4"/>
    <p:sldId id="301" r:id="rId5"/>
    <p:sldId id="291" r:id="rId6"/>
    <p:sldId id="257" r:id="rId7"/>
    <p:sldId id="286" r:id="rId8"/>
    <p:sldId id="305" r:id="rId9"/>
    <p:sldId id="258" r:id="rId10"/>
    <p:sldId id="288" r:id="rId11"/>
    <p:sldId id="287" r:id="rId12"/>
    <p:sldId id="292" r:id="rId13"/>
    <p:sldId id="261" r:id="rId14"/>
    <p:sldId id="295" r:id="rId15"/>
    <p:sldId id="302" r:id="rId16"/>
    <p:sldId id="294" r:id="rId17"/>
    <p:sldId id="307" r:id="rId18"/>
    <p:sldId id="265" r:id="rId19"/>
    <p:sldId id="309" r:id="rId20"/>
    <p:sldId id="264" r:id="rId21"/>
    <p:sldId id="281" r:id="rId22"/>
    <p:sldId id="266" r:id="rId23"/>
    <p:sldId id="300" r:id="rId24"/>
    <p:sldId id="308" r:id="rId25"/>
    <p:sldId id="310" r:id="rId26"/>
    <p:sldId id="297" r:id="rId27"/>
    <p:sldId id="29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8000"/>
    <a:srgbClr val="FF6600"/>
    <a:srgbClr val="FF5050"/>
    <a:srgbClr val="0066FF"/>
    <a:srgbClr val="FF5D5D"/>
    <a:srgbClr val="FF8F8F"/>
    <a:srgbClr val="FFD5D5"/>
    <a:srgbClr val="FFB9B9"/>
    <a:srgbClr val="25A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6F2CF7-35BA-4AB3-88B9-BAAEC8512E4E}" type="datetimeFigureOut">
              <a:rPr lang="fa-IR" smtClean="0"/>
              <a:pPr/>
              <a:t>10/05/1445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96705A-38E8-4883-9843-137FA879117C}"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1EE032-64AF-443F-93D8-CD05678268BB}" type="datetime8">
              <a:rPr lang="fa-IR" smtClean="0"/>
              <a:pPr/>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93226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DE1084-18BF-4CC0-BCE5-DEE1004D8C09}" type="datetime8">
              <a:rPr lang="fa-IR" smtClean="0"/>
              <a:pPr/>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32236480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DE1084-18BF-4CC0-BCE5-DEE1004D8C09}" type="datetime8">
              <a:rPr lang="fa-IR" smtClean="0"/>
              <a:pPr/>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222084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61738296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270222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1397703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1E905B-2C05-4800-AC16-9D032A039F8C}" type="datetime8">
              <a:rPr lang="fa-IR" smtClean="0"/>
              <a:pPr/>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185467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1B113-F0A6-4C8A-A7C4-BD07156039FA}" type="datetime8">
              <a:rPr lang="fa-IR" smtClean="0"/>
              <a:pPr/>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6017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5A9A3-D112-4EAC-8256-662D55A5EDD8}" type="datetime8">
              <a:rPr lang="fa-IR" smtClean="0"/>
              <a:pPr/>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03755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CE6516-8A67-4A66-85C0-2F0919845419}" type="datetime8">
              <a:rPr lang="fa-IR" smtClean="0"/>
              <a:pPr/>
              <a:t>22 نوامبر 23</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27257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10FCEC-7814-4051-975C-B7BC36FA4A7C}" type="datetime8">
              <a:rPr lang="fa-IR" smtClean="0"/>
              <a:pPr/>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09845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8264CC-6EE0-44D9-ADEC-FB220838B39E}" type="datetime8">
              <a:rPr lang="fa-IR" smtClean="0"/>
              <a:pPr/>
              <a:t>22 نوامبر 23</a:t>
            </a:fld>
            <a:endParaRPr lang="fa-IR"/>
          </a:p>
        </p:txBody>
      </p:sp>
      <p:sp>
        <p:nvSpPr>
          <p:cNvPr id="8" name="Footer Placeholder 7"/>
          <p:cNvSpPr>
            <a:spLocks noGrp="1"/>
          </p:cNvSpPr>
          <p:nvPr>
            <p:ph type="ftr" sz="quarter" idx="11"/>
          </p:nvPr>
        </p:nvSpPr>
        <p:spPr/>
        <p:txBody>
          <a:bodyPr/>
          <a:lstStyle/>
          <a:p>
            <a:endParaRPr lang="fa-I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68792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1BB6BE-F410-4FE1-AD7D-E5FDBC09D316}" type="datetime8">
              <a:rPr lang="fa-IR" smtClean="0"/>
              <a:pPr/>
              <a:t>22 نوامبر 23</a:t>
            </a:fld>
            <a:endParaRPr lang="fa-IR"/>
          </a:p>
        </p:txBody>
      </p:sp>
      <p:sp>
        <p:nvSpPr>
          <p:cNvPr id="4" name="Footer Placeholder 3"/>
          <p:cNvSpPr>
            <a:spLocks noGrp="1"/>
          </p:cNvSpPr>
          <p:nvPr>
            <p:ph type="ftr" sz="quarter" idx="11"/>
          </p:nvPr>
        </p:nvSpPr>
        <p:spPr/>
        <p:txBody>
          <a:bodyPr/>
          <a:lstStyle/>
          <a:p>
            <a:endParaRPr lang="fa-I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30355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23C34-2F89-4AFB-8D32-B83BA7167A5E}" type="datetime8">
              <a:rPr lang="fa-IR" smtClean="0"/>
              <a:pPr/>
              <a:t>22 نوامبر 23</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40407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A6B436-D941-4A01-81DB-F0D6B9E91B63}" type="datetime8">
              <a:rPr lang="fa-IR" smtClean="0"/>
              <a:pPr/>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15679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6A2516-A537-4222-A960-E3AD2DE52AFC}" type="datetime8">
              <a:rPr lang="fa-IR" smtClean="0"/>
              <a:pPr/>
              <a:t>22 نوامبر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1760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2DE1084-18BF-4CC0-BCE5-DEE1004D8C09}" type="datetime8">
              <a:rPr lang="fa-IR" smtClean="0"/>
              <a:pPr/>
              <a:t>22 نوامبر 23</a:t>
            </a:fld>
            <a:endParaRPr lang="fa-I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3D75743-879A-44A4-9263-9DE3E0A0BE64}" type="slidenum">
              <a:rPr lang="fa-IR" smtClean="0"/>
              <a:pPr/>
              <a:t>‹#›</a:t>
            </a:fld>
            <a:endParaRPr lang="fa-IR"/>
          </a:p>
        </p:txBody>
      </p:sp>
    </p:spTree>
    <p:extLst>
      <p:ext uri="{BB962C8B-B14F-4D97-AF65-F5344CB8AC3E}">
        <p14:creationId xmlns:p14="http://schemas.microsoft.com/office/powerpoint/2010/main" val="4027323025"/>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1" cy="6890355"/>
          </a:xfrm>
          <a:prstGeom prst="rect">
            <a:avLst/>
          </a:prstGeom>
        </p:spPr>
      </p:pic>
      <p:sp>
        <p:nvSpPr>
          <p:cNvPr id="7" name="TextBox 6"/>
          <p:cNvSpPr txBox="1"/>
          <p:nvPr/>
        </p:nvSpPr>
        <p:spPr>
          <a:xfrm>
            <a:off x="504986" y="3933056"/>
            <a:ext cx="8029885" cy="2185214"/>
          </a:xfrm>
          <a:prstGeom prst="rect">
            <a:avLst/>
          </a:prstGeom>
          <a:noFill/>
        </p:spPr>
        <p:txBody>
          <a:bodyPr wrap="square" rtlCol="0">
            <a:spAutoFit/>
          </a:bodyPr>
          <a:lstStyle/>
          <a:p>
            <a:pPr algn="r" rtl="1">
              <a:lnSpc>
                <a:spcPct val="200000"/>
              </a:lnSpc>
            </a:pPr>
            <a:r>
              <a:rPr lang="fa-IR" sz="2400" dirty="0" smtClean="0">
                <a:solidFill>
                  <a:schemeClr val="bg1"/>
                </a:solidFill>
                <a:cs typeface="B Titr" panose="00000700000000000000" pitchFamily="2" charset="-78"/>
              </a:rPr>
              <a:t>الگوی ارائه پروپوزال</a:t>
            </a:r>
          </a:p>
          <a:p>
            <a:pPr algn="r" rtl="1">
              <a:lnSpc>
                <a:spcPct val="200000"/>
              </a:lnSpc>
            </a:pPr>
            <a:r>
              <a:rPr lang="fa-IR" sz="2000" dirty="0" smtClean="0">
                <a:solidFill>
                  <a:srgbClr val="92D050"/>
                </a:solidFill>
                <a:cs typeface="B Titr" panose="00000700000000000000" pitchFamily="2" charset="-78"/>
              </a:rPr>
              <a:t>از تاریخ  </a:t>
            </a:r>
            <a:r>
              <a:rPr lang="fa-IR" sz="2000" dirty="0" smtClean="0">
                <a:solidFill>
                  <a:srgbClr val="FFC000"/>
                </a:solidFill>
                <a:cs typeface="B Titr" panose="00000700000000000000" pitchFamily="2" charset="-78"/>
              </a:rPr>
              <a:t>1 مهر 1401</a:t>
            </a:r>
            <a:r>
              <a:rPr lang="fa-IR" sz="2000" dirty="0" smtClean="0">
                <a:solidFill>
                  <a:srgbClr val="92D050"/>
                </a:solidFill>
                <a:cs typeface="B Titr" panose="00000700000000000000" pitchFamily="2" charset="-78"/>
              </a:rPr>
              <a:t> ارائه پروپوزال در شورای پژوهشی بر اساس این الگو می‌باشد.</a:t>
            </a:r>
          </a:p>
          <a:p>
            <a:pPr algn="r" rtl="1">
              <a:lnSpc>
                <a:spcPct val="200000"/>
              </a:lnSpc>
            </a:pPr>
            <a:r>
              <a:rPr lang="fa-IR" sz="2000" dirty="0">
                <a:cs typeface="B Titr" panose="00000700000000000000" pitchFamily="2" charset="-78"/>
              </a:rPr>
              <a:t>	</a:t>
            </a:r>
            <a:r>
              <a:rPr lang="fa-IR" sz="2000" dirty="0" smtClean="0">
                <a:cs typeface="B Titr" panose="00000700000000000000" pitchFamily="2" charset="-78"/>
              </a:rPr>
              <a:t>									</a:t>
            </a:r>
            <a:r>
              <a:rPr lang="fa-IR" sz="2400" dirty="0" smtClean="0">
                <a:solidFill>
                  <a:srgbClr val="FFFF00"/>
                </a:solidFill>
                <a:cs typeface="B Titr" panose="00000700000000000000" pitchFamily="2" charset="-78"/>
              </a:rPr>
              <a:t>به روز رسانی: تیر 1402</a:t>
            </a:r>
            <a:endParaRPr lang="en-US" sz="2400" dirty="0">
              <a:solidFill>
                <a:srgbClr val="FFFF00"/>
              </a:solidFill>
              <a:cs typeface="B Titr" panose="00000700000000000000" pitchFamily="2" charset="-78"/>
            </a:endParaRPr>
          </a:p>
        </p:txBody>
      </p:sp>
      <p:sp>
        <p:nvSpPr>
          <p:cNvPr id="8" name="TextBox 7"/>
          <p:cNvSpPr txBox="1"/>
          <p:nvPr/>
        </p:nvSpPr>
        <p:spPr>
          <a:xfrm>
            <a:off x="-6497" y="1007151"/>
            <a:ext cx="2016224" cy="523220"/>
          </a:xfrm>
          <a:prstGeom prst="rect">
            <a:avLst/>
          </a:prstGeom>
          <a:noFill/>
        </p:spPr>
        <p:txBody>
          <a:bodyPr wrap="square" rtlCol="1">
            <a:spAutoFit/>
          </a:bodyPr>
          <a:lstStyle/>
          <a:p>
            <a:pPr algn="ctr" rtl="1"/>
            <a:r>
              <a:rPr lang="fa-IR" sz="1400" dirty="0" smtClean="0">
                <a:solidFill>
                  <a:srgbClr val="FFFF00"/>
                </a:solidFill>
                <a:cs typeface="B Zar" panose="00000400000000000000" pitchFamily="2" charset="-78"/>
              </a:rPr>
              <a:t>دانشگاه علوم پزشکی کاشان</a:t>
            </a:r>
          </a:p>
          <a:p>
            <a:pPr algn="ctr" rtl="1"/>
            <a:r>
              <a:rPr lang="fa-IR" sz="1400" dirty="0" smtClean="0">
                <a:solidFill>
                  <a:srgbClr val="FFFF00"/>
                </a:solidFill>
                <a:cs typeface="B Zar" panose="00000400000000000000" pitchFamily="2" charset="-78"/>
              </a:rPr>
              <a:t>دانشکده پزشکی/معاونت پژوهشی</a:t>
            </a:r>
            <a:endParaRPr lang="fa-IR" sz="1400" dirty="0">
              <a:solidFill>
                <a:srgbClr val="FFFF00"/>
              </a:solidFill>
              <a:cs typeface="B Zar" panose="00000400000000000000" pitchFamily="2" charset="-78"/>
            </a:endParaRPr>
          </a:p>
        </p:txBody>
      </p:sp>
      <p:pic>
        <p:nvPicPr>
          <p:cNvPr id="9" name="Picture 8"/>
          <p:cNvPicPr/>
          <p:nvPr/>
        </p:nvPicPr>
        <p:blipFill>
          <a:blip r:embed="rId3" cstate="print">
            <a:duotone>
              <a:schemeClr val="accent5">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srcRect/>
          <a:stretch>
            <a:fillRect/>
          </a:stretch>
        </p:blipFill>
        <p:spPr bwMode="auto">
          <a:xfrm>
            <a:off x="551354" y="300418"/>
            <a:ext cx="630324" cy="667924"/>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676573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548680"/>
            <a:ext cx="7272808" cy="2862322"/>
          </a:xfrm>
          <a:prstGeom prst="rect">
            <a:avLst/>
          </a:prstGeom>
          <a:noFill/>
        </p:spPr>
        <p:txBody>
          <a:bodyPr wrap="square" rtlCol="1">
            <a:spAutoFit/>
          </a:bodyPr>
          <a:lstStyle/>
          <a:p>
            <a:pPr algn="r" rtl="1">
              <a:lnSpc>
                <a:spcPct val="250000"/>
              </a:lnSpc>
            </a:pPr>
            <a:r>
              <a:rPr lang="fa-IR" sz="2000" b="1" dirty="0" smtClean="0">
                <a:solidFill>
                  <a:srgbClr val="0000FF"/>
                </a:solidFill>
                <a:cs typeface="B Titr" pitchFamily="2" charset="-78"/>
              </a:rPr>
              <a:t>تعریف واژه های کلیدی</a:t>
            </a:r>
          </a:p>
          <a:p>
            <a:pPr algn="r" rtl="1">
              <a:lnSpc>
                <a:spcPct val="250000"/>
              </a:lnSpc>
            </a:pPr>
            <a:r>
              <a:rPr lang="fa-IR" sz="2000" b="1" dirty="0">
                <a:solidFill>
                  <a:srgbClr val="0000FF"/>
                </a:solidFill>
                <a:cs typeface="B Titr" pitchFamily="2" charset="-78"/>
              </a:rPr>
              <a:t>	</a:t>
            </a:r>
            <a:r>
              <a:rPr lang="fa-IR" sz="1600" b="1" dirty="0" smtClean="0">
                <a:cs typeface="B Titr" pitchFamily="2" charset="-78"/>
              </a:rPr>
              <a:t>حتما تعاریف</a:t>
            </a:r>
            <a:r>
              <a:rPr lang="fa-IR" sz="2000" b="1" dirty="0" smtClean="0">
                <a:solidFill>
                  <a:srgbClr val="FF0000"/>
                </a:solidFill>
                <a:cs typeface="B Titr" pitchFamily="2" charset="-78"/>
              </a:rPr>
              <a:t> عملی/عملیاتی </a:t>
            </a:r>
            <a:r>
              <a:rPr lang="fa-IR" sz="1600" b="1" dirty="0" smtClean="0">
                <a:cs typeface="B Titr" pitchFamily="2" charset="-78"/>
              </a:rPr>
              <a:t>آورده شود. </a:t>
            </a:r>
          </a:p>
          <a:p>
            <a:pPr algn="r" rtl="1">
              <a:lnSpc>
                <a:spcPct val="250000"/>
              </a:lnSpc>
            </a:pPr>
            <a:r>
              <a:rPr lang="fa-IR" sz="1600" b="1" dirty="0">
                <a:cs typeface="B Titr" pitchFamily="2" charset="-78"/>
              </a:rPr>
              <a:t>	</a:t>
            </a:r>
            <a:r>
              <a:rPr lang="fa-IR" sz="1600" b="1" dirty="0" smtClean="0">
                <a:cs typeface="B Titr" pitchFamily="2" charset="-78"/>
              </a:rPr>
              <a:t>منظور از تعریف عملی، مثلا تعریف عملی دیابت در این مطالعه است.</a:t>
            </a:r>
          </a:p>
          <a:p>
            <a:pPr algn="r" rtl="1">
              <a:lnSpc>
                <a:spcPct val="250000"/>
              </a:lnSpc>
            </a:pPr>
            <a:r>
              <a:rPr lang="fa-IR" sz="1600" b="1" dirty="0">
                <a:cs typeface="B Titr" pitchFamily="2" charset="-78"/>
              </a:rPr>
              <a:t>	</a:t>
            </a:r>
            <a:r>
              <a:rPr lang="fa-IR" sz="1600" b="1" dirty="0" smtClean="0">
                <a:cs typeface="B Titr" pitchFamily="2" charset="-78"/>
              </a:rPr>
              <a:t>منظور تعریف عملی ورزش در این مطالعه است</a:t>
            </a:r>
            <a:r>
              <a:rPr lang="fa-IR" sz="1200" b="1" dirty="0" smtClean="0">
                <a:cs typeface="B Titr" pitchFamily="2" charset="-78"/>
              </a:rPr>
              <a:t>.</a:t>
            </a:r>
            <a:endParaRPr lang="fa-IR" sz="1200" b="1" dirty="0">
              <a:cs typeface="B Titr" pitchFamily="2" charset="-78"/>
            </a:endParaRPr>
          </a:p>
        </p:txBody>
      </p:sp>
      <p:sp>
        <p:nvSpPr>
          <p:cNvPr id="6" name="TextBox 5"/>
          <p:cNvSpPr txBox="1"/>
          <p:nvPr/>
        </p:nvSpPr>
        <p:spPr>
          <a:xfrm>
            <a:off x="1259632" y="4005064"/>
            <a:ext cx="7056784" cy="2169825"/>
          </a:xfrm>
          <a:prstGeom prst="rect">
            <a:avLst/>
          </a:prstGeom>
          <a:noFill/>
        </p:spPr>
        <p:txBody>
          <a:bodyPr wrap="square" rtlCol="1">
            <a:spAutoFit/>
          </a:bodyPr>
          <a:lstStyle/>
          <a:p>
            <a:pPr algn="r" rtl="1">
              <a:lnSpc>
                <a:spcPct val="250000"/>
              </a:lnSpc>
            </a:pPr>
            <a:r>
              <a:rPr lang="fa-IR" sz="2000" b="1" dirty="0" smtClean="0">
                <a:solidFill>
                  <a:srgbClr val="0000FF"/>
                </a:solidFill>
                <a:cs typeface="B Titr" pitchFamily="2" charset="-78"/>
              </a:rPr>
              <a:t>نوع مطالعه</a:t>
            </a:r>
          </a:p>
          <a:p>
            <a:pPr algn="r" rtl="1">
              <a:lnSpc>
                <a:spcPct val="250000"/>
              </a:lnSpc>
            </a:pPr>
            <a:r>
              <a:rPr lang="fa-IR" sz="2000" b="1" dirty="0">
                <a:solidFill>
                  <a:srgbClr val="0000FF"/>
                </a:solidFill>
                <a:cs typeface="B Titr" pitchFamily="2" charset="-78"/>
              </a:rPr>
              <a:t>	</a:t>
            </a:r>
            <a:r>
              <a:rPr lang="fa-IR" sz="1400" b="1" dirty="0" smtClean="0">
                <a:cs typeface="B Titr" pitchFamily="2" charset="-78"/>
              </a:rPr>
              <a:t>با نظر استاد راهنما و یا استاد مشاور آماری نوشته شود</a:t>
            </a:r>
            <a:r>
              <a:rPr lang="fa-IR" sz="1400" b="1" dirty="0" smtClean="0">
                <a:solidFill>
                  <a:srgbClr val="0000FF"/>
                </a:solidFill>
                <a:cs typeface="B Titr" pitchFamily="2" charset="-78"/>
              </a:rPr>
              <a:t>.</a:t>
            </a:r>
          </a:p>
          <a:p>
            <a:pPr algn="r" rtl="1">
              <a:lnSpc>
                <a:spcPct val="250000"/>
              </a:lnSpc>
            </a:pPr>
            <a:r>
              <a:rPr lang="fa-IR" sz="1400" b="1" dirty="0">
                <a:solidFill>
                  <a:srgbClr val="0000FF"/>
                </a:solidFill>
                <a:cs typeface="B Titr" pitchFamily="2" charset="-78"/>
              </a:rPr>
              <a:t>	</a:t>
            </a:r>
            <a:r>
              <a:rPr lang="fa-IR" sz="1400" b="1" dirty="0" smtClean="0">
                <a:cs typeface="B Titr" pitchFamily="2" charset="-78"/>
              </a:rPr>
              <a:t>نوع مطالعه در صورت جلسه دفاع شما نوشته می‌شود، لذا دقیقا از نوع مطالعه خود اطلاع داشته باشید. </a:t>
            </a:r>
            <a:endParaRPr lang="fa-IR" sz="1400" b="1" dirty="0">
              <a:cs typeface="B Titr" pitchFamily="2" charset="-78"/>
            </a:endParaRPr>
          </a:p>
        </p:txBody>
      </p:sp>
      <p:sp>
        <p:nvSpPr>
          <p:cNvPr id="10" name="Slide Number Placeholder 9"/>
          <p:cNvSpPr>
            <a:spLocks noGrp="1"/>
          </p:cNvSpPr>
          <p:nvPr>
            <p:ph type="sldNum" sz="quarter" idx="12"/>
          </p:nvPr>
        </p:nvSpPr>
        <p:spPr>
          <a:xfrm>
            <a:off x="658035" y="692696"/>
            <a:ext cx="476944" cy="520700"/>
          </a:xfrm>
        </p:spPr>
        <p:txBody>
          <a:bodyPr/>
          <a:lstStyle/>
          <a:p>
            <a:fld id="{03D75743-879A-44A4-9263-9DE3E0A0BE64}" type="slidenum">
              <a:rPr lang="fa-IR" sz="1600" smtClean="0">
                <a:cs typeface="B Titr" panose="00000700000000000000" pitchFamily="2" charset="-78"/>
              </a:rPr>
              <a:pPr/>
              <a:t>10</a:t>
            </a:fld>
            <a:endParaRPr lang="fa-IR" sz="1600" dirty="0">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0760" y="823514"/>
            <a:ext cx="8568952" cy="2769989"/>
          </a:xfrm>
          <a:prstGeom prst="rect">
            <a:avLst/>
          </a:prstGeom>
          <a:noFill/>
        </p:spPr>
        <p:txBody>
          <a:bodyPr wrap="square" rtlCol="1">
            <a:spAutoFit/>
          </a:bodyPr>
          <a:lstStyle/>
          <a:p>
            <a:pPr algn="r" rtl="1">
              <a:lnSpc>
                <a:spcPct val="150000"/>
              </a:lnSpc>
            </a:pPr>
            <a:r>
              <a:rPr lang="fa-IR" sz="2000" b="1" dirty="0" smtClean="0">
                <a:solidFill>
                  <a:srgbClr val="0000FF"/>
                </a:solidFill>
                <a:cs typeface="B Titr" pitchFamily="2" charset="-78"/>
              </a:rPr>
              <a:t>فرضیه ها/ سوالات پژوهش</a:t>
            </a:r>
          </a:p>
          <a:p>
            <a:pPr algn="r" rtl="1">
              <a:lnSpc>
                <a:spcPct val="150000"/>
              </a:lnSpc>
            </a:pPr>
            <a:r>
              <a:rPr lang="fa-IR" sz="1600" b="1" dirty="0" smtClean="0">
                <a:solidFill>
                  <a:srgbClr val="0000FF"/>
                </a:solidFill>
                <a:cs typeface="B Titr" pitchFamily="2" charset="-78"/>
              </a:rPr>
              <a:t>1-</a:t>
            </a:r>
          </a:p>
          <a:p>
            <a:pPr algn="r" rtl="1">
              <a:lnSpc>
                <a:spcPct val="150000"/>
              </a:lnSpc>
            </a:pPr>
            <a:r>
              <a:rPr lang="fa-IR" sz="1600" b="1" dirty="0" smtClean="0">
                <a:solidFill>
                  <a:srgbClr val="0000FF"/>
                </a:solidFill>
                <a:cs typeface="B Titr" pitchFamily="2" charset="-78"/>
              </a:rPr>
              <a:t>2-</a:t>
            </a:r>
          </a:p>
          <a:p>
            <a:pPr algn="r" rtl="1">
              <a:lnSpc>
                <a:spcPct val="150000"/>
              </a:lnSpc>
            </a:pPr>
            <a:r>
              <a:rPr lang="fa-IR" sz="1600" b="1" dirty="0" smtClean="0">
                <a:solidFill>
                  <a:srgbClr val="0000FF"/>
                </a:solidFill>
                <a:cs typeface="B Titr" pitchFamily="2" charset="-78"/>
              </a:rPr>
              <a:t>3-</a:t>
            </a:r>
          </a:p>
          <a:p>
            <a:pPr algn="r" rtl="1">
              <a:lnSpc>
                <a:spcPct val="150000"/>
              </a:lnSpc>
            </a:pPr>
            <a:r>
              <a:rPr lang="fa-IR" sz="1600" b="1" dirty="0" smtClean="0">
                <a:solidFill>
                  <a:srgbClr val="0000FF"/>
                </a:solidFill>
                <a:cs typeface="B Titr" pitchFamily="2" charset="-78"/>
              </a:rPr>
              <a:t>4-</a:t>
            </a:r>
          </a:p>
          <a:p>
            <a:pPr algn="r" rtl="1">
              <a:lnSpc>
                <a:spcPct val="150000"/>
              </a:lnSpc>
            </a:pPr>
            <a:r>
              <a:rPr lang="fa-IR" sz="1600" b="1" dirty="0" smtClean="0">
                <a:solidFill>
                  <a:srgbClr val="0000FF"/>
                </a:solidFill>
                <a:cs typeface="B Titr" pitchFamily="2" charset="-78"/>
              </a:rPr>
              <a:t>5-</a:t>
            </a:r>
          </a:p>
          <a:p>
            <a:pPr algn="r" rtl="1">
              <a:lnSpc>
                <a:spcPct val="150000"/>
              </a:lnSpc>
            </a:pPr>
            <a:r>
              <a:rPr lang="fa-IR" sz="1600" b="1" dirty="0">
                <a:solidFill>
                  <a:srgbClr val="0000FF"/>
                </a:solidFill>
                <a:cs typeface="B Titr" pitchFamily="2" charset="-78"/>
              </a:rPr>
              <a:t>	</a:t>
            </a:r>
            <a:r>
              <a:rPr lang="fa-IR" sz="1400" b="1" dirty="0" smtClean="0">
                <a:cs typeface="B Titr" pitchFamily="2" charset="-78"/>
              </a:rPr>
              <a:t>در بسیاری از مطالعات فرضیات و سوال پژوهش مطابق همان اهداف است. در اینجا می توانید مختصر به آن مورد اشاره کنید.</a:t>
            </a:r>
          </a:p>
        </p:txBody>
      </p:sp>
      <p:sp>
        <p:nvSpPr>
          <p:cNvPr id="8" name="TextBox 7"/>
          <p:cNvSpPr txBox="1"/>
          <p:nvPr/>
        </p:nvSpPr>
        <p:spPr>
          <a:xfrm>
            <a:off x="577770" y="3850008"/>
            <a:ext cx="8424935" cy="2185214"/>
          </a:xfrm>
          <a:prstGeom prst="rect">
            <a:avLst/>
          </a:prstGeom>
          <a:noFill/>
        </p:spPr>
        <p:txBody>
          <a:bodyPr wrap="square" rtlCol="1">
            <a:spAutoFit/>
          </a:bodyPr>
          <a:lstStyle/>
          <a:p>
            <a:pPr algn="r" rtl="1">
              <a:lnSpc>
                <a:spcPct val="200000"/>
              </a:lnSpc>
            </a:pPr>
            <a:r>
              <a:rPr lang="fa-IR" sz="2000" b="1" dirty="0" smtClean="0">
                <a:solidFill>
                  <a:srgbClr val="0000FF"/>
                </a:solidFill>
                <a:cs typeface="B Titr" pitchFamily="2" charset="-78"/>
              </a:rPr>
              <a:t>حجم نمونه</a:t>
            </a:r>
          </a:p>
          <a:p>
            <a:pPr algn="r" rtl="1">
              <a:lnSpc>
                <a:spcPct val="200000"/>
              </a:lnSpc>
            </a:pPr>
            <a:r>
              <a:rPr lang="fa-IR" sz="1600" b="1" dirty="0" smtClean="0">
                <a:cs typeface="B Nazanin" panose="00000400000000000000" pitchFamily="2" charset="-78"/>
              </a:rPr>
              <a:t>برای تعیین حجم نمونه معمولا با نظر استاد مشاور آماری بر اساس مقالات و یا متغییرها فرمول حجم نمونه تعیین می‌شود.</a:t>
            </a:r>
            <a:endParaRPr lang="fa-IR" sz="1600" b="1" dirty="0">
              <a:solidFill>
                <a:srgbClr val="0000FF"/>
              </a:solidFill>
              <a:cs typeface="B Nazanin" panose="00000400000000000000" pitchFamily="2" charset="-78"/>
            </a:endParaRPr>
          </a:p>
          <a:p>
            <a:pPr algn="r" rtl="1">
              <a:lnSpc>
                <a:spcPct val="200000"/>
              </a:lnSpc>
            </a:pPr>
            <a:r>
              <a:rPr lang="fa-IR" sz="1600" b="1" dirty="0" smtClean="0">
                <a:solidFill>
                  <a:srgbClr val="0000FF"/>
                </a:solidFill>
                <a:cs typeface="B Nazanin" panose="00000400000000000000" pitchFamily="2" charset="-78"/>
              </a:rPr>
              <a:t>فرمول حجم نمونه را بنویسید.</a:t>
            </a:r>
          </a:p>
          <a:p>
            <a:pPr algn="r" rtl="1">
              <a:lnSpc>
                <a:spcPct val="200000"/>
              </a:lnSpc>
            </a:pPr>
            <a:r>
              <a:rPr lang="fa-IR" sz="1600" b="1" dirty="0" smtClean="0">
                <a:solidFill>
                  <a:srgbClr val="0000FF"/>
                </a:solidFill>
                <a:cs typeface="B Nazanin" panose="00000400000000000000" pitchFamily="2" charset="-78"/>
              </a:rPr>
              <a:t>جزئیات مجله و عنوان مقاله‌ای که بر اساس آن حجم نمونه تعیین می‌شود را بیاورید.</a:t>
            </a:r>
            <a:endParaRPr lang="fa-IR" sz="1600" b="1" dirty="0" smtClean="0">
              <a:cs typeface="B Nazanin" panose="00000400000000000000" pitchFamily="2" charset="-78"/>
            </a:endParaRPr>
          </a:p>
        </p:txBody>
      </p:sp>
      <p:sp>
        <p:nvSpPr>
          <p:cNvPr id="10" name="Slide Number Placeholder 9"/>
          <p:cNvSpPr>
            <a:spLocks noGrp="1"/>
          </p:cNvSpPr>
          <p:nvPr>
            <p:ph type="sldNum" sz="quarter" idx="12"/>
          </p:nvPr>
        </p:nvSpPr>
        <p:spPr>
          <a:xfrm>
            <a:off x="611560" y="692696"/>
            <a:ext cx="465584" cy="520700"/>
          </a:xfrm>
        </p:spPr>
        <p:txBody>
          <a:bodyPr/>
          <a:lstStyle/>
          <a:p>
            <a:fld id="{03D75743-879A-44A4-9263-9DE3E0A0BE64}" type="slidenum">
              <a:rPr lang="fa-IR" sz="1600" smtClean="0">
                <a:cs typeface="B Titr" panose="00000700000000000000" pitchFamily="2" charset="-78"/>
              </a:rPr>
              <a:pPr/>
              <a:t>11</a:t>
            </a:fld>
            <a:endParaRPr lang="fa-IR" sz="1600" dirty="0">
              <a:cs typeface="B Titr" panose="00000700000000000000" pitchFamily="2" charset="-78"/>
            </a:endParaRPr>
          </a:p>
        </p:txBody>
      </p:sp>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12</a:t>
            </a:fld>
            <a:endParaRPr lang="fa-IR" sz="1600" dirty="0">
              <a:cs typeface="B Titr" panose="00000700000000000000" pitchFamily="2" charset="-78"/>
            </a:endParaRPr>
          </a:p>
        </p:txBody>
      </p:sp>
      <p:sp>
        <p:nvSpPr>
          <p:cNvPr id="3" name="Rectangle 2"/>
          <p:cNvSpPr/>
          <p:nvPr/>
        </p:nvSpPr>
        <p:spPr>
          <a:xfrm>
            <a:off x="5364088" y="260648"/>
            <a:ext cx="2965877" cy="446276"/>
          </a:xfrm>
          <a:prstGeom prst="rect">
            <a:avLst/>
          </a:prstGeom>
        </p:spPr>
        <p:txBody>
          <a:bodyPr wrap="none">
            <a:spAutoFit/>
          </a:bodyPr>
          <a:lstStyle/>
          <a:p>
            <a:pPr lvl="0" algn="ctr">
              <a:lnSpc>
                <a:spcPct val="115000"/>
              </a:lnSpc>
              <a:spcAft>
                <a:spcPts val="800"/>
              </a:spcAft>
            </a:pPr>
            <a:r>
              <a:rPr lang="ar-SA" sz="2000" b="1" dirty="0" smtClean="0">
                <a:solidFill>
                  <a:srgbClr val="0000FF"/>
                </a:solidFill>
                <a:latin typeface="Times New Roman" panose="02020603050405020304" pitchFamily="18" charset="0"/>
                <a:ea typeface="Times New Roman" panose="02020603050405020304" pitchFamily="18" charset="0"/>
                <a:cs typeface="B Titr" pitchFamily="2" charset="-78"/>
              </a:rPr>
              <a:t>معيارهاي ورود و خروج مطالعه</a:t>
            </a:r>
            <a:endParaRPr lang="fa-IR" sz="2000" b="1" dirty="0" smtClean="0">
              <a:solidFill>
                <a:srgbClr val="0000FF"/>
              </a:solidFill>
              <a:latin typeface="Times New Roman" panose="02020603050405020304" pitchFamily="18" charset="0"/>
              <a:ea typeface="Times New Roman" panose="02020603050405020304" pitchFamily="18" charset="0"/>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404378077"/>
              </p:ext>
            </p:extLst>
          </p:nvPr>
        </p:nvGraphicFramePr>
        <p:xfrm>
          <a:off x="4896036" y="1628800"/>
          <a:ext cx="3708412" cy="3960439"/>
        </p:xfrm>
        <a:graphic>
          <a:graphicData uri="http://schemas.openxmlformats.org/drawingml/2006/table">
            <a:tbl>
              <a:tblPr rtl="1" firstRow="1" bandRow="1">
                <a:tableStyleId>{5C22544A-7EE6-4342-B048-85BDC9FD1C3A}</a:tableStyleId>
              </a:tblPr>
              <a:tblGrid>
                <a:gridCol w="3708412">
                  <a:extLst>
                    <a:ext uri="{9D8B030D-6E8A-4147-A177-3AD203B41FA5}">
                      <a16:colId xmlns:a16="http://schemas.microsoft.com/office/drawing/2014/main" val="3450103068"/>
                    </a:ext>
                  </a:extLst>
                </a:gridCol>
              </a:tblGrid>
              <a:tr h="565777">
                <a:tc>
                  <a:txBody>
                    <a:bodyPr/>
                    <a:lstStyle/>
                    <a:p>
                      <a:pPr rtl="1"/>
                      <a:r>
                        <a:rPr lang="fa-IR" dirty="0" smtClean="0">
                          <a:cs typeface="B Titr" panose="00000700000000000000" pitchFamily="2" charset="-78"/>
                        </a:rPr>
                        <a:t>معیارهای ورود</a:t>
                      </a:r>
                      <a:endParaRPr lang="fa-IR" dirty="0">
                        <a:cs typeface="B Titr" panose="00000700000000000000" pitchFamily="2" charset="-78"/>
                      </a:endParaRPr>
                    </a:p>
                  </a:txBody>
                  <a:tcPr>
                    <a:solidFill>
                      <a:srgbClr val="0066FF"/>
                    </a:solidFill>
                  </a:tcPr>
                </a:tc>
                <a:extLst>
                  <a:ext uri="{0D108BD9-81ED-4DB2-BD59-A6C34878D82A}">
                    <a16:rowId xmlns:a16="http://schemas.microsoft.com/office/drawing/2014/main" val="242417150"/>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4180464619"/>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220444779"/>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2827821653"/>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107620541"/>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1105662393"/>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329069"/>
                  </a:ext>
                </a:extLst>
              </a:tr>
            </a:tbl>
          </a:graphicData>
        </a:graphic>
      </p:graphicFrame>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2700351580"/>
              </p:ext>
            </p:extLst>
          </p:nvPr>
        </p:nvGraphicFramePr>
        <p:xfrm>
          <a:off x="1096061" y="1628800"/>
          <a:ext cx="3708412" cy="3960439"/>
        </p:xfrm>
        <a:graphic>
          <a:graphicData uri="http://schemas.openxmlformats.org/drawingml/2006/table">
            <a:tbl>
              <a:tblPr rtl="1" firstRow="1" bandRow="1">
                <a:tableStyleId>{5C22544A-7EE6-4342-B048-85BDC9FD1C3A}</a:tableStyleId>
              </a:tblPr>
              <a:tblGrid>
                <a:gridCol w="3708412">
                  <a:extLst>
                    <a:ext uri="{9D8B030D-6E8A-4147-A177-3AD203B41FA5}">
                      <a16:colId xmlns:a16="http://schemas.microsoft.com/office/drawing/2014/main" val="3450103068"/>
                    </a:ext>
                  </a:extLst>
                </a:gridCol>
              </a:tblGrid>
              <a:tr h="565777">
                <a:tc>
                  <a:txBody>
                    <a:bodyPr/>
                    <a:lstStyle/>
                    <a:p>
                      <a:pPr rtl="1"/>
                      <a:r>
                        <a:rPr lang="fa-IR" dirty="0" smtClean="0">
                          <a:cs typeface="B Titr" panose="00000700000000000000" pitchFamily="2" charset="-78"/>
                        </a:rPr>
                        <a:t>معیارهای خروج</a:t>
                      </a:r>
                      <a:endParaRPr lang="fa-IR" dirty="0">
                        <a:cs typeface="B Titr" panose="00000700000000000000" pitchFamily="2" charset="-78"/>
                      </a:endParaRPr>
                    </a:p>
                  </a:txBody>
                  <a:tcPr>
                    <a:solidFill>
                      <a:srgbClr val="FF0000"/>
                    </a:solidFill>
                  </a:tcPr>
                </a:tc>
                <a:extLst>
                  <a:ext uri="{0D108BD9-81ED-4DB2-BD59-A6C34878D82A}">
                    <a16:rowId xmlns:a16="http://schemas.microsoft.com/office/drawing/2014/main" val="242417150"/>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4180464619"/>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220444779"/>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2827821653"/>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107620541"/>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1105662393"/>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329069"/>
                  </a:ext>
                </a:extLst>
              </a:tr>
            </a:tbl>
          </a:graphicData>
        </a:graphic>
      </p:graphicFrame>
    </p:spTree>
    <p:extLst>
      <p:ext uri="{BB962C8B-B14F-4D97-AF65-F5344CB8AC3E}">
        <p14:creationId xmlns:p14="http://schemas.microsoft.com/office/powerpoint/2010/main" val="4031129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404664"/>
            <a:ext cx="7632848" cy="400110"/>
          </a:xfrm>
          <a:prstGeom prst="rect">
            <a:avLst/>
          </a:prstGeom>
          <a:noFill/>
        </p:spPr>
        <p:txBody>
          <a:bodyPr wrap="square" rtlCol="1">
            <a:spAutoFit/>
          </a:bodyPr>
          <a:lstStyle/>
          <a:p>
            <a:pPr algn="r" rtl="1"/>
            <a:r>
              <a:rPr lang="fa-IR" sz="2000" b="1" dirty="0" smtClean="0">
                <a:solidFill>
                  <a:srgbClr val="0000FF"/>
                </a:solidFill>
                <a:cs typeface="B Titr" pitchFamily="2" charset="-78"/>
              </a:rPr>
              <a:t>روش اجرای طرح</a:t>
            </a:r>
          </a:p>
        </p:txBody>
      </p:sp>
      <p:sp>
        <p:nvSpPr>
          <p:cNvPr id="10" name="Slide Number Placeholder 9"/>
          <p:cNvSpPr>
            <a:spLocks noGrp="1"/>
          </p:cNvSpPr>
          <p:nvPr>
            <p:ph type="sldNum" sz="quarter" idx="12"/>
          </p:nvPr>
        </p:nvSpPr>
        <p:spPr>
          <a:xfrm>
            <a:off x="679878" y="688440"/>
            <a:ext cx="439428" cy="520700"/>
          </a:xfrm>
        </p:spPr>
        <p:txBody>
          <a:bodyPr/>
          <a:lstStyle/>
          <a:p>
            <a:fld id="{03D75743-879A-44A4-9263-9DE3E0A0BE64}" type="slidenum">
              <a:rPr lang="fa-IR" sz="1600" smtClean="0">
                <a:cs typeface="B Titr" panose="00000700000000000000" pitchFamily="2" charset="-78"/>
              </a:rPr>
              <a:pPr/>
              <a:t>13</a:t>
            </a:fld>
            <a:endParaRPr lang="fa-IR" sz="1600" dirty="0">
              <a:cs typeface="B Titr" panose="00000700000000000000" pitchFamily="2" charset="-78"/>
            </a:endParaRPr>
          </a:p>
        </p:txBody>
      </p:sp>
      <p:sp>
        <p:nvSpPr>
          <p:cNvPr id="2" name="TextBox 1"/>
          <p:cNvSpPr txBox="1"/>
          <p:nvPr/>
        </p:nvSpPr>
        <p:spPr>
          <a:xfrm>
            <a:off x="899592" y="1092806"/>
            <a:ext cx="7361475" cy="3831818"/>
          </a:xfrm>
          <a:prstGeom prst="rect">
            <a:avLst/>
          </a:prstGeom>
          <a:noFill/>
        </p:spPr>
        <p:txBody>
          <a:bodyPr wrap="square" rtlCol="1">
            <a:spAutoFit/>
          </a:bodyPr>
          <a:lstStyle/>
          <a:p>
            <a:pPr algn="just" rtl="1">
              <a:lnSpc>
                <a:spcPct val="150000"/>
              </a:lnSpc>
            </a:pPr>
            <a:r>
              <a:rPr lang="fa-IR" b="1" dirty="0" smtClean="0">
                <a:cs typeface="B Nazanin" panose="00000400000000000000" pitchFamily="2" charset="-78"/>
              </a:rPr>
              <a:t>مهمترین و بیشترین زمان را باید به این بخش اختصاص دهید.</a:t>
            </a:r>
          </a:p>
          <a:p>
            <a:pPr algn="just" rtl="1">
              <a:lnSpc>
                <a:spcPct val="150000"/>
              </a:lnSpc>
            </a:pPr>
            <a:r>
              <a:rPr lang="fa-IR" b="1" dirty="0" smtClean="0">
                <a:cs typeface="B Nazanin" panose="00000400000000000000" pitchFamily="2" charset="-78"/>
              </a:rPr>
              <a:t>حتما روش اجرا را مرحله بندی کنید.</a:t>
            </a:r>
          </a:p>
          <a:p>
            <a:pPr algn="just" rtl="1">
              <a:lnSpc>
                <a:spcPct val="150000"/>
              </a:lnSpc>
            </a:pPr>
            <a:r>
              <a:rPr lang="fa-IR" b="1" dirty="0" smtClean="0">
                <a:cs typeface="B Nazanin" panose="00000400000000000000" pitchFamily="2" charset="-78"/>
              </a:rPr>
              <a:t>برای ارائه روش اجرا دو نمونه (نوع مطالعه) به عنوان مثال در اسلایدهای 14 تا 17 آورده شده است، هم به </a:t>
            </a:r>
            <a:r>
              <a:rPr lang="fa-IR" b="1" dirty="0" smtClean="0">
                <a:solidFill>
                  <a:srgbClr val="FF0000"/>
                </a:solidFill>
                <a:cs typeface="B Nazanin" panose="00000400000000000000" pitchFamily="2" charset="-78"/>
              </a:rPr>
              <a:t>شیوه متنی مرحله‌ای </a:t>
            </a:r>
            <a:r>
              <a:rPr lang="fa-IR" b="1" dirty="0" smtClean="0">
                <a:cs typeface="B Nazanin" panose="00000400000000000000" pitchFamily="2" charset="-78"/>
              </a:rPr>
              <a:t>و هم به </a:t>
            </a:r>
            <a:r>
              <a:rPr lang="fa-IR" b="1" dirty="0" smtClean="0">
                <a:solidFill>
                  <a:srgbClr val="0000FF"/>
                </a:solidFill>
                <a:cs typeface="B Nazanin" panose="00000400000000000000" pitchFamily="2" charset="-78"/>
              </a:rPr>
              <a:t>شیوه نقشه مفهومی</a:t>
            </a:r>
            <a:r>
              <a:rPr lang="fa-IR" b="1" dirty="0" smtClean="0">
                <a:cs typeface="B Nazanin" panose="00000400000000000000" pitchFamily="2" charset="-78"/>
              </a:rPr>
              <a:t>.</a:t>
            </a:r>
          </a:p>
          <a:p>
            <a:pPr algn="just" rtl="1">
              <a:lnSpc>
                <a:spcPct val="150000"/>
              </a:lnSpc>
            </a:pPr>
            <a:r>
              <a:rPr lang="fa-IR" b="1" dirty="0" smtClean="0">
                <a:cs typeface="B Nazanin" panose="00000400000000000000" pitchFamily="2" charset="-78"/>
              </a:rPr>
              <a:t>شما برای روش اجرای ممکن است مراحل بیشتر و نقشه مفهومی کامل‌تری نیاز داشته باشید آنها را با توجه به روش اجرا بیاورید (این اسلایدها به عنوان مثال هستند)، حتما هر دو مورد </a:t>
            </a:r>
            <a:r>
              <a:rPr lang="fa-IR" b="1" dirty="0" smtClean="0">
                <a:solidFill>
                  <a:srgbClr val="FF0000"/>
                </a:solidFill>
                <a:cs typeface="B Nazanin" panose="00000400000000000000" pitchFamily="2" charset="-78"/>
              </a:rPr>
              <a:t>متن</a:t>
            </a:r>
            <a:r>
              <a:rPr lang="fa-IR" b="1" dirty="0" smtClean="0">
                <a:cs typeface="B Nazanin" panose="00000400000000000000" pitchFamily="2" charset="-78"/>
              </a:rPr>
              <a:t> و </a:t>
            </a:r>
            <a:r>
              <a:rPr lang="fa-IR" b="1" dirty="0" smtClean="0">
                <a:solidFill>
                  <a:srgbClr val="0000FF"/>
                </a:solidFill>
                <a:cs typeface="B Nazanin" panose="00000400000000000000" pitchFamily="2" charset="-78"/>
              </a:rPr>
              <a:t>نقشه</a:t>
            </a:r>
            <a:r>
              <a:rPr lang="fa-IR" b="1" dirty="0" smtClean="0">
                <a:cs typeface="B Nazanin" panose="00000400000000000000" pitchFamily="2" charset="-78"/>
              </a:rPr>
              <a:t> را هم در </a:t>
            </a:r>
            <a:r>
              <a:rPr lang="en-US" b="1" dirty="0" smtClean="0">
                <a:cs typeface="B Nazanin" panose="00000400000000000000" pitchFamily="2" charset="-78"/>
              </a:rPr>
              <a:t>power point</a:t>
            </a:r>
            <a:r>
              <a:rPr lang="fa-IR" b="1" dirty="0" smtClean="0">
                <a:cs typeface="B Nazanin" panose="00000400000000000000" pitchFamily="2" charset="-78"/>
              </a:rPr>
              <a:t> و هم در </a:t>
            </a:r>
            <a:r>
              <a:rPr lang="fa-IR" b="1" dirty="0" smtClean="0">
                <a:solidFill>
                  <a:srgbClr val="FF0000"/>
                </a:solidFill>
                <a:cs typeface="B Titr" panose="00000700000000000000" pitchFamily="2" charset="-78"/>
              </a:rPr>
              <a:t>پروپوزال سامانه پژوهان </a:t>
            </a:r>
            <a:r>
              <a:rPr lang="fa-IR" b="1" dirty="0" smtClean="0">
                <a:cs typeface="B Nazanin" panose="00000400000000000000" pitchFamily="2" charset="-78"/>
              </a:rPr>
              <a:t>بیاورید (این دو مورد برای تصویب پروپوزال شما در کمیته اخلاق کمک می‌کند). در ارائه خود یکی از موارد شیوه </a:t>
            </a:r>
            <a:r>
              <a:rPr lang="fa-IR" b="1" dirty="0" smtClean="0">
                <a:solidFill>
                  <a:srgbClr val="FF0000"/>
                </a:solidFill>
                <a:cs typeface="B Nazanin" panose="00000400000000000000" pitchFamily="2" charset="-78"/>
              </a:rPr>
              <a:t>متنی</a:t>
            </a:r>
            <a:r>
              <a:rPr lang="fa-IR" b="1" dirty="0" smtClean="0">
                <a:cs typeface="B Nazanin" panose="00000400000000000000" pitchFamily="2" charset="-78"/>
              </a:rPr>
              <a:t> یا </a:t>
            </a:r>
            <a:r>
              <a:rPr lang="fa-IR" b="1" dirty="0" smtClean="0">
                <a:solidFill>
                  <a:srgbClr val="0000FF"/>
                </a:solidFill>
                <a:cs typeface="B Nazanin" panose="00000400000000000000" pitchFamily="2" charset="-78"/>
              </a:rPr>
              <a:t>نقشه مفهومی </a:t>
            </a:r>
            <a:r>
              <a:rPr lang="fa-IR" b="1" dirty="0" smtClean="0">
                <a:cs typeface="B Nazanin" panose="00000400000000000000" pitchFamily="2" charset="-78"/>
              </a:rPr>
              <a:t>مراحل اجرای پروپوزال خود را مطرح کنید.</a:t>
            </a:r>
          </a:p>
        </p:txBody>
      </p:sp>
      <p:sp>
        <p:nvSpPr>
          <p:cNvPr id="8" name="TextBox 7"/>
          <p:cNvSpPr txBox="1"/>
          <p:nvPr/>
        </p:nvSpPr>
        <p:spPr>
          <a:xfrm>
            <a:off x="1432329" y="5085184"/>
            <a:ext cx="6812079" cy="1200329"/>
          </a:xfrm>
          <a:prstGeom prst="rect">
            <a:avLst/>
          </a:prstGeom>
          <a:noFill/>
        </p:spPr>
        <p:txBody>
          <a:bodyPr wrap="square" rtlCol="1">
            <a:spAutoFit/>
          </a:bodyPr>
          <a:lstStyle/>
          <a:p>
            <a:pPr algn="r" rtl="1">
              <a:lnSpc>
                <a:spcPct val="200000"/>
              </a:lnSpc>
            </a:pPr>
            <a:r>
              <a:rPr lang="fa-IR" b="1" dirty="0" smtClean="0">
                <a:cs typeface="B Nazanin" panose="00000400000000000000" pitchFamily="2" charset="-78"/>
              </a:rPr>
              <a:t>نکته بسیار مهم: توضیح دهید دقیقا </a:t>
            </a:r>
            <a:r>
              <a:rPr lang="fa-IR" b="1" dirty="0" smtClean="0">
                <a:cs typeface="B Titr" panose="00000700000000000000" pitchFamily="2" charset="-78"/>
              </a:rPr>
              <a:t>شما در پایان‌نامه چکار انجام می‌دهید</a:t>
            </a:r>
            <a:r>
              <a:rPr lang="fa-IR" b="1" dirty="0" smtClean="0">
                <a:cs typeface="B Nazanin" panose="00000400000000000000" pitchFamily="2" charset="-78"/>
              </a:rPr>
              <a:t>؟</a:t>
            </a:r>
          </a:p>
          <a:p>
            <a:pPr algn="r" rtl="1">
              <a:lnSpc>
                <a:spcPct val="200000"/>
              </a:lnSpc>
            </a:pPr>
            <a:r>
              <a:rPr lang="fa-IR" b="1" dirty="0" smtClean="0">
                <a:cs typeface="B Nazanin" panose="00000400000000000000" pitchFamily="2" charset="-78"/>
              </a:rPr>
              <a:t>1- ...،		2- ...،	3- ...،		4-...</a:t>
            </a:r>
            <a:endParaRPr lang="fa-IR" b="1" dirty="0">
              <a:cs typeface="B Nazanin" panose="00000400000000000000" pitchFamily="2" charset="-78"/>
            </a:endParaRPr>
          </a:p>
        </p:txBody>
      </p:sp>
      <p:pic>
        <p:nvPicPr>
          <p:cNvPr id="9" name="Picture 8"/>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719908"/>
            <a:ext cx="484646" cy="476843"/>
          </a:xfrm>
        </p:spPr>
        <p:txBody>
          <a:bodyPr/>
          <a:lstStyle/>
          <a:p>
            <a:fld id="{03D75743-879A-44A4-9263-9DE3E0A0BE64}" type="slidenum">
              <a:rPr lang="fa-IR" sz="1600" smtClean="0">
                <a:cs typeface="B Titr" panose="00000700000000000000" pitchFamily="2" charset="-78"/>
              </a:rPr>
              <a:pPr/>
              <a:t>14</a:t>
            </a:fld>
            <a:endParaRPr lang="fa-IR" sz="1600" dirty="0">
              <a:cs typeface="B Titr" panose="00000700000000000000" pitchFamily="2" charset="-78"/>
            </a:endParaRPr>
          </a:p>
        </p:txBody>
      </p:sp>
      <p:sp>
        <p:nvSpPr>
          <p:cNvPr id="11" name="TextBox 10"/>
          <p:cNvSpPr txBox="1"/>
          <p:nvPr/>
        </p:nvSpPr>
        <p:spPr>
          <a:xfrm>
            <a:off x="4096663" y="132226"/>
            <a:ext cx="4905191" cy="6001643"/>
          </a:xfrm>
          <a:prstGeom prst="rect">
            <a:avLst/>
          </a:prstGeom>
          <a:noFill/>
        </p:spPr>
        <p:txBody>
          <a:bodyPr wrap="square" rtlCol="1">
            <a:spAutoFit/>
          </a:bodyPr>
          <a:lstStyle/>
          <a:p>
            <a:pPr algn="r" rtl="1">
              <a:lnSpc>
                <a:spcPct val="150000"/>
              </a:lnSpc>
            </a:pPr>
            <a:r>
              <a:rPr lang="fa-IR" sz="1600" b="1" dirty="0" smtClean="0">
                <a:solidFill>
                  <a:srgbClr val="0000FF"/>
                </a:solidFill>
                <a:cs typeface="B Titr" panose="00000700000000000000" pitchFamily="2" charset="-78"/>
              </a:rPr>
              <a:t>مراحل اجرای </a:t>
            </a:r>
            <a:r>
              <a:rPr lang="fa-IR" sz="1600" b="1" dirty="0" smtClean="0">
                <a:solidFill>
                  <a:srgbClr val="FF0000"/>
                </a:solidFill>
                <a:cs typeface="B Titr" panose="00000700000000000000" pitchFamily="2" charset="-78"/>
              </a:rPr>
              <a:t>پژوهش‌های توصیفی</a:t>
            </a:r>
            <a:r>
              <a:rPr lang="fa-IR" sz="1600" b="1" dirty="0" smtClean="0">
                <a:solidFill>
                  <a:srgbClr val="0000FF"/>
                </a:solidFill>
                <a:cs typeface="B Titr" panose="00000700000000000000" pitchFamily="2" charset="-78"/>
              </a:rPr>
              <a:t>					</a:t>
            </a:r>
          </a:p>
          <a:p>
            <a:pPr algn="r" rtl="1">
              <a:lnSpc>
                <a:spcPct val="150000"/>
              </a:lnSpc>
            </a:pPr>
            <a:r>
              <a:rPr lang="fa-IR" sz="1600" b="1" dirty="0" smtClean="0">
                <a:cs typeface="B Titr" panose="00000700000000000000" pitchFamily="2" charset="-78"/>
              </a:rPr>
              <a:t>مرحله اول</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جستجو مقالات از پایگاه بویژه </a:t>
            </a:r>
            <a:r>
              <a:rPr lang="en-US" sz="1600" b="1" dirty="0" err="1" smtClean="0">
                <a:cs typeface="B Nazanin" panose="00000400000000000000" pitchFamily="2" charset="-78"/>
              </a:rPr>
              <a:t>pubmed</a:t>
            </a:r>
            <a:endParaRPr lang="fa-IR" sz="1600" b="1" dirty="0" smtClean="0">
              <a:cs typeface="B Nazanin" panose="00000400000000000000" pitchFamily="2" charset="-78"/>
            </a:endParaRPr>
          </a:p>
          <a:p>
            <a:pPr algn="r" rtl="1">
              <a:lnSpc>
                <a:spcPct val="150000"/>
              </a:lnSpc>
            </a:pPr>
            <a:r>
              <a:rPr lang="fa-IR" sz="1600" b="1" dirty="0" smtClean="0">
                <a:cs typeface="B Titr" panose="00000700000000000000" pitchFamily="2" charset="-78"/>
              </a:rPr>
              <a:t>مرحله دوم انتخاب پرسشنامه</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محل یا مقاله‌ای که پرسشنامه از آن انتخاب شده است</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روائی و پایایی پرسشنامه</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حیطه‌ها و مقیاس‌ها و زیر مقیاس‌های پرسشنامه</a:t>
            </a:r>
          </a:p>
          <a:p>
            <a:pPr algn="r" rtl="1">
              <a:lnSpc>
                <a:spcPct val="150000"/>
              </a:lnSpc>
            </a:pPr>
            <a:r>
              <a:rPr lang="fa-IR" sz="1600" b="1" dirty="0" smtClean="0">
                <a:cs typeface="B Titr" panose="00000700000000000000" pitchFamily="2" charset="-78"/>
              </a:rPr>
              <a:t>مرحله سوم: گروه ها</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گروه‌بندی (مورد و شاهد) و شاخص‌های انتخاب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چگونگی انجام گروه‌بندی</a:t>
            </a:r>
          </a:p>
          <a:p>
            <a:pPr algn="r" rtl="1">
              <a:lnSpc>
                <a:spcPct val="150000"/>
              </a:lnSpc>
            </a:pPr>
            <a:r>
              <a:rPr lang="fa-IR" sz="1600" b="1" dirty="0" smtClean="0">
                <a:cs typeface="B Titr" panose="00000700000000000000" pitchFamily="2" charset="-78"/>
              </a:rPr>
              <a:t>مرحله چهارم: اجرا</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نمونه‌گیری</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چگونگی تکمیل پرسشنامه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آگاهی کامل بر جزئیات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زمان و جزئیات چگونگی انجام آن</a:t>
            </a:r>
          </a:p>
          <a:p>
            <a:pPr algn="r" rtl="1">
              <a:lnSpc>
                <a:spcPct val="150000"/>
              </a:lnSpc>
            </a:pPr>
            <a:r>
              <a:rPr lang="fa-IR" sz="1600" b="1" dirty="0" smtClean="0">
                <a:cs typeface="B Titr" panose="00000700000000000000" pitchFamily="2" charset="-78"/>
              </a:rPr>
              <a:t>مرحله پنجم: آنالیز</a:t>
            </a:r>
          </a:p>
        </p:txBody>
      </p:sp>
      <p:pic>
        <p:nvPicPr>
          <p:cNvPr id="18" name="Picture 17"/>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12" name="TextBox 11"/>
          <p:cNvSpPr txBox="1"/>
          <p:nvPr/>
        </p:nvSpPr>
        <p:spPr>
          <a:xfrm>
            <a:off x="330120" y="4899651"/>
            <a:ext cx="3801857" cy="1138773"/>
          </a:xfrm>
          <a:prstGeom prst="rect">
            <a:avLst/>
          </a:prstGeom>
          <a:noFill/>
        </p:spPr>
        <p:txBody>
          <a:bodyPr wrap="square" rtlCol="0">
            <a:spAutoFit/>
          </a:bodyPr>
          <a:lstStyle/>
          <a:p>
            <a:pPr algn="r" rtl="1">
              <a:lnSpc>
                <a:spcPct val="200000"/>
              </a:lnSpc>
            </a:pPr>
            <a:r>
              <a:rPr lang="fa-IR" dirty="0" smtClean="0">
                <a:solidFill>
                  <a:srgbClr val="FF0000"/>
                </a:solidFill>
                <a:cs typeface="B Titr" panose="00000700000000000000" pitchFamily="2" charset="-78"/>
              </a:rPr>
              <a:t>پرسشنامه را نشان دهید.</a:t>
            </a:r>
          </a:p>
          <a:p>
            <a:pPr algn="r" rtl="1">
              <a:lnSpc>
                <a:spcPct val="200000"/>
              </a:lnSpc>
            </a:pPr>
            <a:r>
              <a:rPr lang="fa-IR" sz="1600" dirty="0" smtClean="0">
                <a:cs typeface="B Titr" panose="00000700000000000000" pitchFamily="2" charset="-78"/>
              </a:rPr>
              <a:t>می توانید از طریق </a:t>
            </a:r>
            <a:r>
              <a:rPr lang="en-US" sz="1600" b="1" dirty="0" smtClean="0">
                <a:cs typeface="B Titr" panose="00000700000000000000" pitchFamily="2" charset="-78"/>
              </a:rPr>
              <a:t>Hyperlink</a:t>
            </a:r>
            <a:r>
              <a:rPr lang="fa-IR" sz="1600" b="1" dirty="0" smtClean="0">
                <a:cs typeface="B Titr" panose="00000700000000000000" pitchFamily="2" charset="-78"/>
              </a:rPr>
              <a:t> آن را نشان دهید.</a:t>
            </a:r>
            <a:endParaRPr lang="en-US" sz="1600" b="1" dirty="0">
              <a:cs typeface="B Titr" panose="00000700000000000000" pitchFamily="2" charset="-78"/>
            </a:endParaRPr>
          </a:p>
        </p:txBody>
      </p:sp>
    </p:spTree>
    <p:extLst>
      <p:ext uri="{BB962C8B-B14F-4D97-AF65-F5344CB8AC3E}">
        <p14:creationId xmlns:p14="http://schemas.microsoft.com/office/powerpoint/2010/main" val="59880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692696"/>
            <a:ext cx="484646" cy="504055"/>
          </a:xfrm>
        </p:spPr>
        <p:txBody>
          <a:bodyPr/>
          <a:lstStyle/>
          <a:p>
            <a:fld id="{03D75743-879A-44A4-9263-9DE3E0A0BE64}" type="slidenum">
              <a:rPr lang="fa-IR" sz="1600" smtClean="0">
                <a:cs typeface="B Titr" panose="00000700000000000000" pitchFamily="2" charset="-78"/>
              </a:rPr>
              <a:pPr/>
              <a:t>15</a:t>
            </a:fld>
            <a:endParaRPr lang="fa-IR" sz="1600" dirty="0">
              <a:cs typeface="B Titr" panose="00000700000000000000" pitchFamily="2" charset="-78"/>
            </a:endParaRPr>
          </a:p>
        </p:txBody>
      </p:sp>
      <p:sp>
        <p:nvSpPr>
          <p:cNvPr id="4" name="TextBox 3"/>
          <p:cNvSpPr txBox="1"/>
          <p:nvPr/>
        </p:nvSpPr>
        <p:spPr>
          <a:xfrm>
            <a:off x="2414444" y="1211695"/>
            <a:ext cx="2508146"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جستجوی و بررسی مقالات</a:t>
            </a:r>
            <a:endParaRPr lang="fa-IR" b="1" dirty="0">
              <a:solidFill>
                <a:srgbClr val="006600"/>
              </a:solidFill>
              <a:cs typeface="B Nazanin" panose="00000400000000000000" pitchFamily="2" charset="-78"/>
            </a:endParaRPr>
          </a:p>
        </p:txBody>
      </p:sp>
      <p:sp>
        <p:nvSpPr>
          <p:cNvPr id="5" name="TextBox 4"/>
          <p:cNvSpPr txBox="1"/>
          <p:nvPr/>
        </p:nvSpPr>
        <p:spPr>
          <a:xfrm>
            <a:off x="2506145" y="1899892"/>
            <a:ext cx="2385359"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پرسشنامه </a:t>
            </a:r>
            <a:r>
              <a:rPr lang="fa-IR" sz="1400" b="1" dirty="0" smtClean="0">
                <a:solidFill>
                  <a:srgbClr val="006600"/>
                </a:solidFill>
                <a:cs typeface="B Nazanin" panose="00000400000000000000" pitchFamily="2" charset="-78"/>
              </a:rPr>
              <a:t>(روایی/پایائی)</a:t>
            </a:r>
          </a:p>
        </p:txBody>
      </p:sp>
      <p:sp>
        <p:nvSpPr>
          <p:cNvPr id="6" name="TextBox 5"/>
          <p:cNvSpPr txBox="1"/>
          <p:nvPr/>
        </p:nvSpPr>
        <p:spPr>
          <a:xfrm>
            <a:off x="3546614" y="2631838"/>
            <a:ext cx="4588031"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جزئیات: تاریخ، زمان، مکان و نحوه تکمیل پرسشنامه</a:t>
            </a:r>
            <a:endParaRPr lang="fa-IR" b="1" dirty="0">
              <a:cs typeface="B Nazanin" panose="00000400000000000000" pitchFamily="2" charset="-78"/>
            </a:endParaRPr>
          </a:p>
        </p:txBody>
      </p:sp>
      <p:sp>
        <p:nvSpPr>
          <p:cNvPr id="7" name="TextBox 6"/>
          <p:cNvSpPr txBox="1"/>
          <p:nvPr/>
        </p:nvSpPr>
        <p:spPr>
          <a:xfrm>
            <a:off x="6016451" y="1203470"/>
            <a:ext cx="21716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تقسیم‌بندی گروه‌ها</a:t>
            </a:r>
            <a:endParaRPr lang="fa-IR" b="1" dirty="0">
              <a:cs typeface="B Nazanin" panose="00000400000000000000" pitchFamily="2" charset="-78"/>
            </a:endParaRPr>
          </a:p>
        </p:txBody>
      </p:sp>
      <p:sp>
        <p:nvSpPr>
          <p:cNvPr id="8" name="TextBox 7"/>
          <p:cNvSpPr txBox="1"/>
          <p:nvPr/>
        </p:nvSpPr>
        <p:spPr>
          <a:xfrm>
            <a:off x="7119520" y="1763556"/>
            <a:ext cx="10273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گروه مورد</a:t>
            </a:r>
            <a:endParaRPr lang="fa-IR" b="1" dirty="0">
              <a:cs typeface="B Nazanin" panose="00000400000000000000" pitchFamily="2" charset="-78"/>
            </a:endParaRPr>
          </a:p>
        </p:txBody>
      </p:sp>
      <p:sp>
        <p:nvSpPr>
          <p:cNvPr id="9" name="TextBox 8"/>
          <p:cNvSpPr txBox="1"/>
          <p:nvPr/>
        </p:nvSpPr>
        <p:spPr>
          <a:xfrm>
            <a:off x="4574663" y="478835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آنالیز داده‌ها، آزمون آماری  </a:t>
            </a:r>
            <a:endParaRPr lang="fa-IR" b="1" dirty="0">
              <a:cs typeface="B Nazanin" panose="00000400000000000000" pitchFamily="2" charset="-78"/>
            </a:endParaRPr>
          </a:p>
        </p:txBody>
      </p:sp>
      <p:sp>
        <p:nvSpPr>
          <p:cNvPr id="10" name="TextBox 9"/>
          <p:cNvSpPr txBox="1"/>
          <p:nvPr/>
        </p:nvSpPr>
        <p:spPr>
          <a:xfrm>
            <a:off x="6016451" y="1763556"/>
            <a:ext cx="10273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گروه شاهد</a:t>
            </a:r>
            <a:endParaRPr lang="fa-IR" b="1" dirty="0">
              <a:cs typeface="B Nazanin" panose="00000400000000000000" pitchFamily="2" charset="-78"/>
            </a:endParaRPr>
          </a:p>
        </p:txBody>
      </p:sp>
      <p:sp>
        <p:nvSpPr>
          <p:cNvPr id="11" name="TextBox 10"/>
          <p:cNvSpPr txBox="1"/>
          <p:nvPr/>
        </p:nvSpPr>
        <p:spPr>
          <a:xfrm>
            <a:off x="4574663" y="409750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ارزیابی و مقایسه داده‌ها</a:t>
            </a:r>
            <a:endParaRPr lang="fa-IR" b="1" dirty="0">
              <a:cs typeface="B Nazanin" panose="00000400000000000000" pitchFamily="2" charset="-78"/>
            </a:endParaRPr>
          </a:p>
        </p:txBody>
      </p:sp>
      <p:sp>
        <p:nvSpPr>
          <p:cNvPr id="12" name="TextBox 11"/>
          <p:cNvSpPr txBox="1"/>
          <p:nvPr/>
        </p:nvSpPr>
        <p:spPr>
          <a:xfrm>
            <a:off x="1907705" y="3360547"/>
            <a:ext cx="38657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جمع‌آوری مستندات: داده‌ها، عکس، فایل و ...</a:t>
            </a:r>
            <a:endParaRPr lang="fa-IR" b="1" dirty="0">
              <a:cs typeface="B Nazanin" panose="00000400000000000000" pitchFamily="2" charset="-78"/>
            </a:endParaRPr>
          </a:p>
        </p:txBody>
      </p:sp>
      <p:sp>
        <p:nvSpPr>
          <p:cNvPr id="13" name="TextBox 12"/>
          <p:cNvSpPr txBox="1"/>
          <p:nvPr/>
        </p:nvSpPr>
        <p:spPr>
          <a:xfrm>
            <a:off x="3966483" y="6088687"/>
            <a:ext cx="3049865" cy="369332"/>
          </a:xfrm>
          <a:prstGeom prst="rect">
            <a:avLst/>
          </a:prstGeom>
          <a:noFill/>
          <a:ln>
            <a:solidFill>
              <a:srgbClr val="000000"/>
            </a:solidFill>
          </a:ln>
        </p:spPr>
        <p:txBody>
          <a:bodyPr wrap="square" rtlCol="1">
            <a:spAutoFit/>
          </a:bodyPr>
          <a:lstStyle/>
          <a:p>
            <a:pPr algn="ctr" rtl="1"/>
            <a:r>
              <a:rPr lang="fa-IR" b="1" dirty="0" smtClean="0">
                <a:cs typeface="B Nazanin" panose="00000400000000000000" pitchFamily="2" charset="-78"/>
              </a:rPr>
              <a:t>نوشتن مقاله و پایان‌نامه </a:t>
            </a:r>
            <a:endParaRPr lang="fa-IR" b="1" dirty="0">
              <a:cs typeface="B Nazanin" panose="00000400000000000000" pitchFamily="2" charset="-78"/>
            </a:endParaRPr>
          </a:p>
        </p:txBody>
      </p:sp>
      <p:sp>
        <p:nvSpPr>
          <p:cNvPr id="14" name="TextBox 13"/>
          <p:cNvSpPr txBox="1"/>
          <p:nvPr/>
        </p:nvSpPr>
        <p:spPr>
          <a:xfrm>
            <a:off x="1547664" y="5397837"/>
            <a:ext cx="3797692"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مجددا مرور متون و جستجوی آخرین مقالات</a:t>
            </a:r>
            <a:endParaRPr lang="fa-IR" b="1" dirty="0">
              <a:solidFill>
                <a:srgbClr val="006600"/>
              </a:solidFill>
              <a:cs typeface="B Nazanin" panose="00000400000000000000" pitchFamily="2" charset="-78"/>
            </a:endParaRPr>
          </a:p>
        </p:txBody>
      </p:sp>
      <p:sp>
        <p:nvSpPr>
          <p:cNvPr id="25" name="TextBox 24"/>
          <p:cNvSpPr txBox="1"/>
          <p:nvPr/>
        </p:nvSpPr>
        <p:spPr>
          <a:xfrm>
            <a:off x="4628125" y="497511"/>
            <a:ext cx="3058545"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روش اجرای پژوهش در پایان‌نامه</a:t>
            </a:r>
          </a:p>
        </p:txBody>
      </p:sp>
      <p:cxnSp>
        <p:nvCxnSpPr>
          <p:cNvPr id="29" name="Straight Arrow Connector 28"/>
          <p:cNvCxnSpPr/>
          <p:nvPr/>
        </p:nvCxnSpPr>
        <p:spPr>
          <a:xfrm>
            <a:off x="3851920" y="1588027"/>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792755" y="860124"/>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492523" y="2295211"/>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236296" y="875068"/>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492523" y="3023920"/>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197469" y="3729879"/>
            <a:ext cx="0" cy="367622"/>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12394" y="4466833"/>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573733" y="2132888"/>
            <a:ext cx="0" cy="498950"/>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709637" y="2132888"/>
            <a:ext cx="0" cy="498950"/>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012394" y="5157683"/>
            <a:ext cx="0" cy="93100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13" idx="1"/>
          </p:cNvCxnSpPr>
          <p:nvPr/>
        </p:nvCxnSpPr>
        <p:spPr>
          <a:xfrm>
            <a:off x="1315475" y="6237312"/>
            <a:ext cx="2651008" cy="36041"/>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315475" y="1412776"/>
            <a:ext cx="91418" cy="4824536"/>
          </a:xfrm>
          <a:prstGeom prst="line">
            <a:avLst/>
          </a:prstGeom>
          <a:ln w="3810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4" idx="1"/>
          </p:cNvCxnSpPr>
          <p:nvPr/>
        </p:nvCxnSpPr>
        <p:spPr>
          <a:xfrm flipH="1">
            <a:off x="1406893" y="1396361"/>
            <a:ext cx="1007551" cy="16415"/>
          </a:xfrm>
          <a:prstGeom prst="line">
            <a:avLst/>
          </a:prstGeom>
          <a:ln w="3810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793932" y="5767169"/>
            <a:ext cx="0" cy="321518"/>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997649" y="398142"/>
            <a:ext cx="3565400" cy="338554"/>
          </a:xfrm>
          <a:prstGeom prst="rect">
            <a:avLst/>
          </a:prstGeom>
        </p:spPr>
        <p:txBody>
          <a:bodyPr wrap="none">
            <a:spAutoFit/>
          </a:bodyPr>
          <a:lstStyle/>
          <a:p>
            <a:pPr algn="ctr"/>
            <a:r>
              <a:rPr lang="fa-IR" sz="1600" b="1" dirty="0" smtClean="0">
                <a:solidFill>
                  <a:srgbClr val="0000FF"/>
                </a:solidFill>
                <a:cs typeface="B Titr" panose="00000700000000000000" pitchFamily="2" charset="-78"/>
              </a:rPr>
              <a:t>نقشه مفهومی مراحل اجرا </a:t>
            </a:r>
            <a:r>
              <a:rPr lang="fa-IR" sz="1600" b="1" dirty="0" smtClean="0">
                <a:solidFill>
                  <a:srgbClr val="FF0000"/>
                </a:solidFill>
                <a:cs typeface="B Titr" panose="00000700000000000000" pitchFamily="2" charset="-78"/>
              </a:rPr>
              <a:t>پژوهش‌های توصیفی  </a:t>
            </a:r>
            <a:endParaRPr lang="fa-IR" sz="1600" b="1" dirty="0">
              <a:solidFill>
                <a:srgbClr val="FF0000"/>
              </a:solidFill>
              <a:cs typeface="B Titr" panose="00000700000000000000" pitchFamily="2" charset="-78"/>
            </a:endParaRPr>
          </a:p>
        </p:txBody>
      </p:sp>
      <p:cxnSp>
        <p:nvCxnSpPr>
          <p:cNvPr id="76" name="Straight Arrow Connector 75"/>
          <p:cNvCxnSpPr/>
          <p:nvPr/>
        </p:nvCxnSpPr>
        <p:spPr>
          <a:xfrm>
            <a:off x="6709637" y="1572802"/>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573733" y="1588027"/>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sp>
        <p:nvSpPr>
          <p:cNvPr id="83" name="Rounded Rectangle 82"/>
          <p:cNvSpPr/>
          <p:nvPr/>
        </p:nvSpPr>
        <p:spPr>
          <a:xfrm>
            <a:off x="1907705" y="3889264"/>
            <a:ext cx="1795599" cy="34188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FF0000"/>
                </a:solidFill>
                <a:cs typeface="B Nazanin" panose="00000400000000000000" pitchFamily="2" charset="-78"/>
              </a:rPr>
              <a:t>محرمانه بودن مستندات</a:t>
            </a:r>
            <a:endParaRPr lang="fa-IR" sz="1400" b="1" dirty="0">
              <a:solidFill>
                <a:srgbClr val="FF0000"/>
              </a:solidFill>
              <a:cs typeface="B Nazanin" panose="00000400000000000000" pitchFamily="2" charset="-78"/>
            </a:endParaRPr>
          </a:p>
        </p:txBody>
      </p:sp>
      <p:cxnSp>
        <p:nvCxnSpPr>
          <p:cNvPr id="84" name="Straight Arrow Connector 83"/>
          <p:cNvCxnSpPr/>
          <p:nvPr/>
        </p:nvCxnSpPr>
        <p:spPr>
          <a:xfrm>
            <a:off x="2893213" y="3729879"/>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pic>
        <p:nvPicPr>
          <p:cNvPr id="36" name="Picture 3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37" name="TextBox 36"/>
          <p:cNvSpPr txBox="1"/>
          <p:nvPr/>
        </p:nvSpPr>
        <p:spPr>
          <a:xfrm>
            <a:off x="6347760" y="3349515"/>
            <a:ext cx="1777071"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نمونه‌گیری</a:t>
            </a:r>
            <a:endParaRPr lang="fa-IR" sz="1400" b="1" dirty="0" smtClean="0">
              <a:cs typeface="B Nazanin" panose="00000400000000000000" pitchFamily="2" charset="-78"/>
            </a:endParaRPr>
          </a:p>
        </p:txBody>
      </p:sp>
      <p:cxnSp>
        <p:nvCxnSpPr>
          <p:cNvPr id="40" name="Straight Arrow Connector 39"/>
          <p:cNvCxnSpPr/>
          <p:nvPr/>
        </p:nvCxnSpPr>
        <p:spPr>
          <a:xfrm>
            <a:off x="7133828" y="3718847"/>
            <a:ext cx="0" cy="3786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133828" y="3027476"/>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37" idx="1"/>
            <a:endCxn id="12" idx="3"/>
          </p:cNvCxnSpPr>
          <p:nvPr/>
        </p:nvCxnSpPr>
        <p:spPr>
          <a:xfrm flipH="1">
            <a:off x="5773461" y="3534181"/>
            <a:ext cx="574299" cy="11032"/>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450126" y="4396833"/>
            <a:ext cx="1586370" cy="2169825"/>
          </a:xfrm>
          <a:prstGeom prst="rect">
            <a:avLst/>
          </a:prstGeom>
          <a:noFill/>
        </p:spPr>
        <p:txBody>
          <a:bodyPr wrap="square" rtlCol="1">
            <a:spAutoFit/>
          </a:bodyPr>
          <a:lstStyle/>
          <a:p>
            <a:pPr algn="just" rtl="1">
              <a:lnSpc>
                <a:spcPct val="150000"/>
              </a:lnSpc>
            </a:pPr>
            <a:r>
              <a:rPr lang="fa-IR" dirty="0" smtClean="0">
                <a:cs typeface="B Titr" panose="00000700000000000000" pitchFamily="2" charset="-78"/>
              </a:rPr>
              <a:t>این نقشه یک مثال است: شما مطابق با مطالعه خودتان آن را تنظیم کنید.</a:t>
            </a:r>
            <a:endParaRPr lang="fa-IR" dirty="0">
              <a:cs typeface="B Titr" panose="00000700000000000000" pitchFamily="2" charset="-78"/>
            </a:endParaRPr>
          </a:p>
        </p:txBody>
      </p:sp>
    </p:spTree>
    <p:extLst>
      <p:ext uri="{BB962C8B-B14F-4D97-AF65-F5344CB8AC3E}">
        <p14:creationId xmlns:p14="http://schemas.microsoft.com/office/powerpoint/2010/main" val="3873400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3568" y="687371"/>
            <a:ext cx="412638" cy="465538"/>
          </a:xfrm>
        </p:spPr>
        <p:txBody>
          <a:bodyPr/>
          <a:lstStyle/>
          <a:p>
            <a:fld id="{03D75743-879A-44A4-9263-9DE3E0A0BE64}" type="slidenum">
              <a:rPr lang="fa-IR" sz="1600" smtClean="0">
                <a:cs typeface="B Titr" panose="00000700000000000000" pitchFamily="2" charset="-78"/>
              </a:rPr>
              <a:pPr/>
              <a:t>16</a:t>
            </a:fld>
            <a:endParaRPr lang="fa-IR" sz="1600" dirty="0">
              <a:cs typeface="B Titr" panose="00000700000000000000" pitchFamily="2" charset="-78"/>
            </a:endParaRPr>
          </a:p>
        </p:txBody>
      </p:sp>
      <p:pic>
        <p:nvPicPr>
          <p:cNvPr id="3" name="Picture 2"/>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4" name="TextBox 3"/>
          <p:cNvSpPr txBox="1"/>
          <p:nvPr/>
        </p:nvSpPr>
        <p:spPr>
          <a:xfrm>
            <a:off x="2123729" y="132226"/>
            <a:ext cx="6878126" cy="6617196"/>
          </a:xfrm>
          <a:prstGeom prst="rect">
            <a:avLst/>
          </a:prstGeom>
          <a:noFill/>
        </p:spPr>
        <p:txBody>
          <a:bodyPr wrap="square" rtlCol="1">
            <a:spAutoFit/>
          </a:bodyPr>
          <a:lstStyle/>
          <a:p>
            <a:pPr algn="r" rtl="1">
              <a:lnSpc>
                <a:spcPct val="150000"/>
              </a:lnSpc>
            </a:pPr>
            <a:r>
              <a:rPr lang="fa-IR" sz="1600" b="1" dirty="0" smtClean="0">
                <a:solidFill>
                  <a:srgbClr val="0000FF"/>
                </a:solidFill>
                <a:cs typeface="B Titr" panose="00000700000000000000" pitchFamily="2" charset="-78"/>
              </a:rPr>
              <a:t>مراحل اجرا </a:t>
            </a:r>
            <a:r>
              <a:rPr lang="fa-IR" sz="1600" b="1" dirty="0" smtClean="0">
                <a:solidFill>
                  <a:srgbClr val="FF0000"/>
                </a:solidFill>
                <a:cs typeface="B Titr" panose="00000700000000000000" pitchFamily="2" charset="-78"/>
              </a:rPr>
              <a:t>پژوهش‌های مداخله، کارآزمائی بالینی </a:t>
            </a:r>
          </a:p>
          <a:p>
            <a:pPr algn="r" rtl="1">
              <a:lnSpc>
                <a:spcPct val="150000"/>
              </a:lnSpc>
            </a:pPr>
            <a:r>
              <a:rPr lang="fa-IR" sz="1600" b="1" dirty="0" smtClean="0">
                <a:cs typeface="B Titr" panose="00000700000000000000" pitchFamily="2" charset="-78"/>
              </a:rPr>
              <a:t>مرحله اول</a:t>
            </a:r>
          </a:p>
          <a:p>
            <a:pPr algn="r" rtl="1">
              <a:lnSpc>
                <a:spcPct val="150000"/>
              </a:lnSpc>
            </a:pPr>
            <a:r>
              <a:rPr lang="fa-IR" sz="1600" b="1" dirty="0" smtClean="0">
                <a:cs typeface="B Nazanin" panose="00000400000000000000" pitchFamily="2" charset="-78"/>
              </a:rPr>
              <a:t>	جستجو مقالات از پایگاه بویژه </a:t>
            </a:r>
            <a:r>
              <a:rPr lang="en-US" sz="1600" b="1" dirty="0" err="1" smtClean="0">
                <a:cs typeface="B Nazanin" panose="00000400000000000000" pitchFamily="2" charset="-78"/>
              </a:rPr>
              <a:t>pubmed</a:t>
            </a:r>
            <a:endParaRPr lang="fa-IR" sz="1600" b="1" dirty="0" smtClean="0">
              <a:cs typeface="B Nazanin" panose="00000400000000000000" pitchFamily="2" charset="-78"/>
            </a:endParaRPr>
          </a:p>
          <a:p>
            <a:pPr algn="r" rtl="1">
              <a:lnSpc>
                <a:spcPct val="150000"/>
              </a:lnSpc>
            </a:pPr>
            <a:r>
              <a:rPr lang="fa-IR" sz="1600" b="1" dirty="0" smtClean="0">
                <a:cs typeface="B Titr" panose="00000700000000000000" pitchFamily="2" charset="-78"/>
              </a:rPr>
              <a:t>مرحله دوم: جزئیات مداخله</a:t>
            </a:r>
          </a:p>
          <a:p>
            <a:pPr algn="r" rtl="1">
              <a:lnSpc>
                <a:spcPct val="150000"/>
              </a:lnSpc>
            </a:pPr>
            <a:r>
              <a:rPr lang="fa-IR" sz="1600" b="1" dirty="0" smtClean="0">
                <a:cs typeface="B Nazanin" panose="00000400000000000000" pitchFamily="2" charset="-78"/>
              </a:rPr>
              <a:t>	نوع مداخله: (بالینی، داروئی، مکمل، میدانی، آزمایشگاهی و ...) </a:t>
            </a:r>
          </a:p>
          <a:p>
            <a:pPr algn="r" rtl="1">
              <a:lnSpc>
                <a:spcPct val="150000"/>
              </a:lnSpc>
            </a:pPr>
            <a:r>
              <a:rPr lang="fa-IR" sz="1600" b="1" dirty="0" smtClean="0">
                <a:cs typeface="B Nazanin" panose="00000400000000000000" pitchFamily="2" charset="-78"/>
              </a:rPr>
              <a:t>	محل مداخله: بیمارستان، کلینیک، آزمایشگاه، دانشکده، گروه، میدان، شهر، روستا و ...)</a:t>
            </a:r>
          </a:p>
          <a:p>
            <a:pPr algn="r" rtl="1">
              <a:lnSpc>
                <a:spcPct val="150000"/>
              </a:lnSpc>
            </a:pPr>
            <a:r>
              <a:rPr lang="fa-IR" sz="1600" b="1" dirty="0" smtClean="0">
                <a:cs typeface="B Nazanin" panose="00000400000000000000" pitchFamily="2" charset="-78"/>
              </a:rPr>
              <a:t>	جزئیات (تمام ریز جزئیات) ابزار مداخله	(مثلا داروی شرکت، دوز، نوبت، زمان تجویز و ...)</a:t>
            </a:r>
          </a:p>
          <a:p>
            <a:pPr algn="r" rtl="1">
              <a:lnSpc>
                <a:spcPct val="150000"/>
              </a:lnSpc>
            </a:pPr>
            <a:r>
              <a:rPr lang="fa-IR" sz="1600" b="1" dirty="0" smtClean="0">
                <a:cs typeface="B Nazanin" panose="00000400000000000000" pitchFamily="2" charset="-78"/>
              </a:rPr>
              <a:t>	تعداد افراد، زمان، مکان، نوبت، دفعات</a:t>
            </a:r>
          </a:p>
          <a:p>
            <a:pPr algn="r" rtl="1">
              <a:lnSpc>
                <a:spcPct val="150000"/>
              </a:lnSpc>
            </a:pPr>
            <a:r>
              <a:rPr lang="fa-IR" sz="1600" b="1" dirty="0" smtClean="0">
                <a:cs typeface="B Nazanin" panose="00000400000000000000" pitchFamily="2" charset="-78"/>
              </a:rPr>
              <a:t>	ثبت جزئیات: فرد ثبت کننده، ارائه چک لیست، پرسشنامه</a:t>
            </a:r>
          </a:p>
          <a:p>
            <a:pPr algn="r" rtl="1">
              <a:lnSpc>
                <a:spcPct val="150000"/>
              </a:lnSpc>
            </a:pPr>
            <a:r>
              <a:rPr lang="fa-IR" sz="1600" b="1" dirty="0" smtClean="0">
                <a:cs typeface="B Nazanin" panose="00000400000000000000" pitchFamily="2" charset="-78"/>
              </a:rPr>
              <a:t>	</a:t>
            </a:r>
            <a:r>
              <a:rPr lang="en-US" sz="1600" b="1" dirty="0" smtClean="0">
                <a:cs typeface="B Nazanin" panose="00000400000000000000" pitchFamily="2" charset="-78"/>
              </a:rPr>
              <a:t>(Blinded)</a:t>
            </a:r>
            <a:r>
              <a:rPr lang="fa-IR" sz="1600" b="1" dirty="0" smtClean="0">
                <a:cs typeface="B Nazanin" panose="00000400000000000000" pitchFamily="2" charset="-78"/>
              </a:rPr>
              <a:t> کوربودن (یک‌سویه، دوسویه) بلی، خیر </a:t>
            </a:r>
          </a:p>
          <a:p>
            <a:pPr algn="r" rtl="1">
              <a:lnSpc>
                <a:spcPct val="150000"/>
              </a:lnSpc>
            </a:pPr>
            <a:r>
              <a:rPr lang="fa-IR" sz="1600" b="1" dirty="0" smtClean="0">
                <a:cs typeface="B Titr" panose="00000700000000000000" pitchFamily="2" charset="-78"/>
              </a:rPr>
              <a:t>مرحله سوم: گروه‌بندی</a:t>
            </a:r>
          </a:p>
          <a:p>
            <a:pPr algn="r" rtl="1">
              <a:lnSpc>
                <a:spcPct val="150000"/>
              </a:lnSpc>
            </a:pPr>
            <a:r>
              <a:rPr lang="fa-IR" sz="1600" b="1" dirty="0" smtClean="0">
                <a:cs typeface="B Nazanin" panose="00000400000000000000" pitchFamily="2" charset="-78"/>
              </a:rPr>
              <a:t>	گروه‌ها:       الف         ب          ج             (تعیین گروه مورد و شاهد)</a:t>
            </a:r>
          </a:p>
          <a:p>
            <a:pPr algn="r" rtl="1">
              <a:lnSpc>
                <a:spcPct val="150000"/>
              </a:lnSpc>
            </a:pPr>
            <a:r>
              <a:rPr lang="fa-IR" sz="1600" b="1" dirty="0" smtClean="0">
                <a:cs typeface="B Nazanin" panose="00000400000000000000" pitchFamily="2" charset="-78"/>
              </a:rPr>
              <a:t>	</a:t>
            </a:r>
            <a:r>
              <a:rPr lang="fa-IR" sz="1600" b="1" dirty="0">
                <a:cs typeface="B Nazanin" panose="00000400000000000000" pitchFamily="2" charset="-78"/>
              </a:rPr>
              <a:t>چگونگی انجام گروه‌بندی</a:t>
            </a:r>
          </a:p>
          <a:p>
            <a:pPr algn="r" rtl="1">
              <a:lnSpc>
                <a:spcPct val="150000"/>
              </a:lnSpc>
            </a:pPr>
            <a:r>
              <a:rPr lang="fa-IR" sz="1600" b="1" dirty="0" smtClean="0">
                <a:cs typeface="B Nazanin" panose="00000400000000000000" pitchFamily="2" charset="-78"/>
              </a:rPr>
              <a:t>	نمونه‌گیری</a:t>
            </a:r>
          </a:p>
          <a:p>
            <a:pPr algn="r" rtl="1">
              <a:lnSpc>
                <a:spcPct val="150000"/>
              </a:lnSpc>
            </a:pPr>
            <a:r>
              <a:rPr lang="fa-IR" sz="1600" b="1" dirty="0">
                <a:cs typeface="B Nazanin" panose="00000400000000000000" pitchFamily="2" charset="-78"/>
              </a:rPr>
              <a:t>	</a:t>
            </a:r>
            <a:r>
              <a:rPr lang="fa-IR" sz="1600" b="1" dirty="0" smtClean="0">
                <a:cs typeface="B Titr" panose="00000700000000000000" pitchFamily="2" charset="-78"/>
              </a:rPr>
              <a:t>مرحله چهارم: مستندات</a:t>
            </a:r>
          </a:p>
          <a:p>
            <a:pPr algn="r" rtl="1"/>
            <a:r>
              <a:rPr lang="fa-IR" sz="1600" b="1" dirty="0" smtClean="0">
                <a:cs typeface="B Nazanin" panose="00000400000000000000" pitchFamily="2" charset="-78"/>
              </a:rPr>
              <a:t>	داده‌ها، عکس، فایل، پرسشنامه: ...</a:t>
            </a:r>
          </a:p>
          <a:p>
            <a:pPr algn="r" rtl="1">
              <a:lnSpc>
                <a:spcPct val="150000"/>
              </a:lnSpc>
            </a:pPr>
            <a:r>
              <a:rPr lang="fa-IR" sz="1600" b="1" dirty="0" smtClean="0">
                <a:cs typeface="B Nazanin" panose="00000400000000000000" pitchFamily="2" charset="-78"/>
              </a:rPr>
              <a:t>	مقایسه گروه‌ها</a:t>
            </a:r>
          </a:p>
          <a:p>
            <a:pPr algn="r" rtl="1">
              <a:lnSpc>
                <a:spcPct val="150000"/>
              </a:lnSpc>
            </a:pPr>
            <a:r>
              <a:rPr lang="fa-IR" sz="1600" b="1" dirty="0" smtClean="0">
                <a:cs typeface="B Titr" panose="00000700000000000000" pitchFamily="2" charset="-78"/>
              </a:rPr>
              <a:t>مرحله پنجم: آنالیز</a:t>
            </a:r>
          </a:p>
        </p:txBody>
      </p:sp>
      <p:sp>
        <p:nvSpPr>
          <p:cNvPr id="5" name="TextBox 4"/>
          <p:cNvSpPr txBox="1"/>
          <p:nvPr/>
        </p:nvSpPr>
        <p:spPr>
          <a:xfrm>
            <a:off x="210918" y="5661248"/>
            <a:ext cx="3952286" cy="1077218"/>
          </a:xfrm>
          <a:prstGeom prst="rect">
            <a:avLst/>
          </a:prstGeom>
          <a:noFill/>
        </p:spPr>
        <p:txBody>
          <a:bodyPr wrap="square" rtlCol="0">
            <a:spAutoFit/>
          </a:bodyPr>
          <a:lstStyle/>
          <a:p>
            <a:pPr algn="r" rtl="1">
              <a:lnSpc>
                <a:spcPct val="200000"/>
              </a:lnSpc>
            </a:pPr>
            <a:r>
              <a:rPr lang="fa-IR" sz="1600" dirty="0" smtClean="0">
                <a:solidFill>
                  <a:srgbClr val="FF0000"/>
                </a:solidFill>
                <a:cs typeface="B Titr" panose="00000700000000000000" pitchFamily="2" charset="-78"/>
              </a:rPr>
              <a:t>هرآنچه فکر می‌کنید باید ارائه شود: مثلا پرسشنامه </a:t>
            </a:r>
          </a:p>
          <a:p>
            <a:pPr algn="r" rtl="1">
              <a:lnSpc>
                <a:spcPct val="200000"/>
              </a:lnSpc>
            </a:pPr>
            <a:r>
              <a:rPr lang="fa-IR" sz="1600" dirty="0" smtClean="0">
                <a:cs typeface="B Titr" panose="00000700000000000000" pitchFamily="2" charset="-78"/>
              </a:rPr>
              <a:t>می توانید از طریق </a:t>
            </a:r>
            <a:r>
              <a:rPr lang="en-US" sz="1600" b="1" dirty="0" smtClean="0">
                <a:cs typeface="B Titr" panose="00000700000000000000" pitchFamily="2" charset="-78"/>
              </a:rPr>
              <a:t>Hyperlink</a:t>
            </a:r>
            <a:r>
              <a:rPr lang="fa-IR" sz="1600" b="1" dirty="0" smtClean="0">
                <a:cs typeface="B Titr" panose="00000700000000000000" pitchFamily="2" charset="-78"/>
              </a:rPr>
              <a:t> آن را نشان دهید.</a:t>
            </a:r>
            <a:endParaRPr lang="en-US" sz="1600" b="1" dirty="0">
              <a:cs typeface="B Titr" panose="00000700000000000000" pitchFamily="2" charset="-78"/>
            </a:endParaRPr>
          </a:p>
        </p:txBody>
      </p:sp>
    </p:spTree>
    <p:extLst>
      <p:ext uri="{BB962C8B-B14F-4D97-AF65-F5344CB8AC3E}">
        <p14:creationId xmlns:p14="http://schemas.microsoft.com/office/powerpoint/2010/main" val="131593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692696"/>
            <a:ext cx="484646" cy="504055"/>
          </a:xfrm>
        </p:spPr>
        <p:txBody>
          <a:bodyPr/>
          <a:lstStyle/>
          <a:p>
            <a:fld id="{03D75743-879A-44A4-9263-9DE3E0A0BE64}" type="slidenum">
              <a:rPr lang="fa-IR" sz="1600" smtClean="0">
                <a:cs typeface="B Titr" panose="00000700000000000000" pitchFamily="2" charset="-78"/>
              </a:rPr>
              <a:pPr/>
              <a:t>17</a:t>
            </a:fld>
            <a:endParaRPr lang="fa-IR" sz="1600" dirty="0">
              <a:cs typeface="B Titr" panose="00000700000000000000" pitchFamily="2" charset="-78"/>
            </a:endParaRPr>
          </a:p>
        </p:txBody>
      </p:sp>
      <p:sp>
        <p:nvSpPr>
          <p:cNvPr id="4" name="TextBox 3"/>
          <p:cNvSpPr txBox="1"/>
          <p:nvPr/>
        </p:nvSpPr>
        <p:spPr>
          <a:xfrm>
            <a:off x="1944309" y="1209985"/>
            <a:ext cx="2948762"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جستجوی و بررسی مقالات</a:t>
            </a:r>
            <a:endParaRPr lang="fa-IR" b="1" dirty="0">
              <a:solidFill>
                <a:srgbClr val="006600"/>
              </a:solidFill>
              <a:cs typeface="B Nazanin" panose="00000400000000000000" pitchFamily="2" charset="-78"/>
            </a:endParaRPr>
          </a:p>
        </p:txBody>
      </p:sp>
      <p:sp>
        <p:nvSpPr>
          <p:cNvPr id="5" name="TextBox 4"/>
          <p:cNvSpPr txBox="1"/>
          <p:nvPr/>
        </p:nvSpPr>
        <p:spPr>
          <a:xfrm>
            <a:off x="1353425" y="1966703"/>
            <a:ext cx="115741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پرسشنامه</a:t>
            </a:r>
          </a:p>
        </p:txBody>
      </p:sp>
      <p:sp>
        <p:nvSpPr>
          <p:cNvPr id="6" name="TextBox 5"/>
          <p:cNvSpPr txBox="1"/>
          <p:nvPr/>
        </p:nvSpPr>
        <p:spPr>
          <a:xfrm>
            <a:off x="4045532" y="2597487"/>
            <a:ext cx="4853990"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شیوه مداخله، جزئیات: زمان، مکان، نوبت، نوع، مقدار و ...</a:t>
            </a:r>
            <a:endParaRPr lang="fa-IR" b="1" dirty="0">
              <a:cs typeface="B Nazanin" panose="00000400000000000000" pitchFamily="2" charset="-78"/>
            </a:endParaRPr>
          </a:p>
        </p:txBody>
      </p:sp>
      <p:sp>
        <p:nvSpPr>
          <p:cNvPr id="7" name="TextBox 6"/>
          <p:cNvSpPr txBox="1"/>
          <p:nvPr/>
        </p:nvSpPr>
        <p:spPr>
          <a:xfrm>
            <a:off x="6070368" y="1169119"/>
            <a:ext cx="21716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تقسیم‌بندی گروه‌ها</a:t>
            </a:r>
            <a:endParaRPr lang="fa-IR" b="1" dirty="0">
              <a:cs typeface="B Nazanin" panose="00000400000000000000" pitchFamily="2" charset="-78"/>
            </a:endParaRPr>
          </a:p>
        </p:txBody>
      </p:sp>
      <p:sp>
        <p:nvSpPr>
          <p:cNvPr id="8" name="TextBox 7"/>
          <p:cNvSpPr txBox="1"/>
          <p:nvPr/>
        </p:nvSpPr>
        <p:spPr>
          <a:xfrm>
            <a:off x="7609084" y="1736667"/>
            <a:ext cx="51368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الف</a:t>
            </a:r>
            <a:endParaRPr lang="fa-IR" b="1" dirty="0">
              <a:cs typeface="B Nazanin" panose="00000400000000000000" pitchFamily="2" charset="-78"/>
            </a:endParaRPr>
          </a:p>
        </p:txBody>
      </p:sp>
      <p:sp>
        <p:nvSpPr>
          <p:cNvPr id="9" name="TextBox 8"/>
          <p:cNvSpPr txBox="1"/>
          <p:nvPr/>
        </p:nvSpPr>
        <p:spPr>
          <a:xfrm>
            <a:off x="4574663" y="478835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آنالیز داده‌ها، آزمون آماری  </a:t>
            </a:r>
            <a:endParaRPr lang="fa-IR" b="1" dirty="0">
              <a:cs typeface="B Nazanin" panose="00000400000000000000" pitchFamily="2" charset="-78"/>
            </a:endParaRPr>
          </a:p>
        </p:txBody>
      </p:sp>
      <p:sp>
        <p:nvSpPr>
          <p:cNvPr id="11" name="TextBox 10"/>
          <p:cNvSpPr txBox="1"/>
          <p:nvPr/>
        </p:nvSpPr>
        <p:spPr>
          <a:xfrm>
            <a:off x="4371110" y="4097501"/>
            <a:ext cx="2980205"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مقایسه داده‌ها، محقق</a:t>
            </a:r>
            <a:endParaRPr lang="fa-IR" b="1" dirty="0">
              <a:cs typeface="B Nazanin" panose="00000400000000000000" pitchFamily="2" charset="-78"/>
            </a:endParaRPr>
          </a:p>
        </p:txBody>
      </p:sp>
      <p:sp>
        <p:nvSpPr>
          <p:cNvPr id="12" name="TextBox 11"/>
          <p:cNvSpPr txBox="1"/>
          <p:nvPr/>
        </p:nvSpPr>
        <p:spPr>
          <a:xfrm>
            <a:off x="1314739" y="3335265"/>
            <a:ext cx="36098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جمع‌آوری مستندات: </a:t>
            </a:r>
            <a:r>
              <a:rPr lang="fa-IR" sz="1600" b="1" dirty="0" smtClean="0">
                <a:cs typeface="B Nazanin" panose="00000400000000000000" pitchFamily="2" charset="-78"/>
              </a:rPr>
              <a:t>داده‌ها، عکس، فایل و ...</a:t>
            </a:r>
            <a:endParaRPr lang="fa-IR" sz="1600" b="1" dirty="0">
              <a:cs typeface="B Nazanin" panose="00000400000000000000" pitchFamily="2" charset="-78"/>
            </a:endParaRPr>
          </a:p>
        </p:txBody>
      </p:sp>
      <p:sp>
        <p:nvSpPr>
          <p:cNvPr id="13" name="TextBox 12"/>
          <p:cNvSpPr txBox="1"/>
          <p:nvPr/>
        </p:nvSpPr>
        <p:spPr>
          <a:xfrm>
            <a:off x="3966483" y="6088687"/>
            <a:ext cx="3049865" cy="369332"/>
          </a:xfrm>
          <a:prstGeom prst="rect">
            <a:avLst/>
          </a:prstGeom>
          <a:noFill/>
          <a:ln>
            <a:solidFill>
              <a:srgbClr val="000000"/>
            </a:solidFill>
          </a:ln>
        </p:spPr>
        <p:txBody>
          <a:bodyPr wrap="square" rtlCol="1">
            <a:spAutoFit/>
          </a:bodyPr>
          <a:lstStyle/>
          <a:p>
            <a:pPr algn="ctr" rtl="1"/>
            <a:r>
              <a:rPr lang="fa-IR" b="1" dirty="0" smtClean="0">
                <a:cs typeface="B Nazanin" panose="00000400000000000000" pitchFamily="2" charset="-78"/>
              </a:rPr>
              <a:t>نوشتن مقاله و پایان‌نامه </a:t>
            </a:r>
            <a:endParaRPr lang="fa-IR" b="1" dirty="0">
              <a:cs typeface="B Nazanin" panose="00000400000000000000" pitchFamily="2" charset="-78"/>
            </a:endParaRPr>
          </a:p>
        </p:txBody>
      </p:sp>
      <p:sp>
        <p:nvSpPr>
          <p:cNvPr id="14" name="TextBox 13"/>
          <p:cNvSpPr txBox="1"/>
          <p:nvPr/>
        </p:nvSpPr>
        <p:spPr>
          <a:xfrm>
            <a:off x="1547664" y="5397837"/>
            <a:ext cx="379769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مجددا مرور متون و جستجوی آخرین مقالات</a:t>
            </a:r>
            <a:endParaRPr lang="fa-IR" b="1" dirty="0">
              <a:cs typeface="B Nazanin" panose="00000400000000000000" pitchFamily="2" charset="-78"/>
            </a:endParaRPr>
          </a:p>
        </p:txBody>
      </p:sp>
      <p:sp>
        <p:nvSpPr>
          <p:cNvPr id="25" name="TextBox 24"/>
          <p:cNvSpPr txBox="1"/>
          <p:nvPr/>
        </p:nvSpPr>
        <p:spPr>
          <a:xfrm>
            <a:off x="4607849" y="495801"/>
            <a:ext cx="3058545"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روش اجرای پژوهش در پایان‌نامه</a:t>
            </a:r>
          </a:p>
        </p:txBody>
      </p:sp>
      <p:cxnSp>
        <p:nvCxnSpPr>
          <p:cNvPr id="30" name="Straight Arrow Connector 29"/>
          <p:cNvCxnSpPr/>
          <p:nvPr/>
        </p:nvCxnSpPr>
        <p:spPr>
          <a:xfrm>
            <a:off x="4817875" y="873358"/>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198707" y="865133"/>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386082" y="2966819"/>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796136" y="4466833"/>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865928" y="2105999"/>
            <a:ext cx="6957" cy="53753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318250" y="2088950"/>
            <a:ext cx="0" cy="49895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796136" y="5170825"/>
            <a:ext cx="0" cy="93100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13" idx="1"/>
          </p:cNvCxnSpPr>
          <p:nvPr/>
        </p:nvCxnSpPr>
        <p:spPr>
          <a:xfrm>
            <a:off x="1171220" y="6273353"/>
            <a:ext cx="2795263" cy="0"/>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147033" y="1388137"/>
            <a:ext cx="48374" cy="4885216"/>
          </a:xfrm>
          <a:prstGeom prst="line">
            <a:avLst/>
          </a:prstGeom>
          <a:ln w="38100">
            <a:solidFill>
              <a:srgbClr val="00C4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1219351" y="1388137"/>
            <a:ext cx="701014" cy="6514"/>
          </a:xfrm>
          <a:prstGeom prst="line">
            <a:avLst/>
          </a:prstGeom>
          <a:ln w="38100">
            <a:solidFill>
              <a:srgbClr val="00C4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793932" y="5767169"/>
            <a:ext cx="0" cy="3215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7092280" y="15317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865928" y="15317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866883" y="1738045"/>
            <a:ext cx="51368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ب</a:t>
            </a:r>
            <a:endParaRPr lang="fa-IR" b="1" dirty="0">
              <a:cs typeface="B Nazanin" panose="00000400000000000000" pitchFamily="2" charset="-78"/>
            </a:endParaRPr>
          </a:p>
        </p:txBody>
      </p:sp>
      <p:sp>
        <p:nvSpPr>
          <p:cNvPr id="37" name="TextBox 36"/>
          <p:cNvSpPr txBox="1"/>
          <p:nvPr/>
        </p:nvSpPr>
        <p:spPr>
          <a:xfrm>
            <a:off x="6042038" y="1722505"/>
            <a:ext cx="53967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a:t>
            </a:r>
            <a:endParaRPr lang="fa-IR" b="1" dirty="0">
              <a:cs typeface="B Nazanin" panose="00000400000000000000" pitchFamily="2" charset="-78"/>
            </a:endParaRPr>
          </a:p>
        </p:txBody>
      </p:sp>
      <p:cxnSp>
        <p:nvCxnSpPr>
          <p:cNvPr id="42" name="Straight Arrow Connector 41"/>
          <p:cNvCxnSpPr/>
          <p:nvPr/>
        </p:nvCxnSpPr>
        <p:spPr>
          <a:xfrm>
            <a:off x="6470407" y="15384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040710" y="2184537"/>
            <a:ext cx="3575138" cy="307777"/>
          </a:xfrm>
          <a:prstGeom prst="rect">
            <a:avLst/>
          </a:prstGeom>
        </p:spPr>
        <p:txBody>
          <a:bodyPr wrap="square">
            <a:spAutoFit/>
          </a:bodyPr>
          <a:lstStyle/>
          <a:p>
            <a:pPr algn="ctr" rtl="1"/>
            <a:r>
              <a:rPr lang="fa-IR" sz="1400" b="1" dirty="0" smtClean="0">
                <a:cs typeface="B Nazanin" panose="00000400000000000000" pitchFamily="2" charset="-78"/>
              </a:rPr>
              <a:t>کوربودن  </a:t>
            </a:r>
            <a:r>
              <a:rPr lang="en-US" sz="1400" b="1" dirty="0" smtClean="0">
                <a:cs typeface="B Nazanin" panose="00000400000000000000" pitchFamily="2" charset="-78"/>
              </a:rPr>
              <a:t>(</a:t>
            </a:r>
            <a:r>
              <a:rPr lang="en-US" sz="1400" b="1" dirty="0">
                <a:cs typeface="B Nazanin" panose="00000400000000000000" pitchFamily="2" charset="-78"/>
              </a:rPr>
              <a:t>Blinded</a:t>
            </a:r>
            <a:r>
              <a:rPr lang="en-US" sz="1400" b="1" dirty="0" smtClean="0">
                <a:cs typeface="B Nazanin" panose="00000400000000000000" pitchFamily="2" charset="-78"/>
              </a:rPr>
              <a:t>)</a:t>
            </a:r>
            <a:r>
              <a:rPr lang="fa-IR" sz="1400" b="1" dirty="0" smtClean="0">
                <a:cs typeface="B Nazanin" panose="00000400000000000000" pitchFamily="2" charset="-78"/>
              </a:rPr>
              <a:t>  (یک‌سویه، دوسویه) </a:t>
            </a:r>
            <a:r>
              <a:rPr lang="fa-IR" sz="1400" b="1" dirty="0">
                <a:cs typeface="B Nazanin" panose="00000400000000000000" pitchFamily="2" charset="-78"/>
              </a:rPr>
              <a:t>بلی، </a:t>
            </a:r>
            <a:r>
              <a:rPr lang="fa-IR" sz="1400" b="1" dirty="0" smtClean="0">
                <a:cs typeface="B Nazanin" panose="00000400000000000000" pitchFamily="2" charset="-78"/>
              </a:rPr>
              <a:t>خیر</a:t>
            </a:r>
            <a:endParaRPr lang="fa-IR" sz="1400" b="1" dirty="0">
              <a:cs typeface="B Nazanin" panose="00000400000000000000" pitchFamily="2" charset="-78"/>
            </a:endParaRPr>
          </a:p>
        </p:txBody>
      </p:sp>
      <p:sp>
        <p:nvSpPr>
          <p:cNvPr id="46" name="TextBox 45"/>
          <p:cNvSpPr txBox="1"/>
          <p:nvPr/>
        </p:nvSpPr>
        <p:spPr>
          <a:xfrm>
            <a:off x="5040710" y="3344760"/>
            <a:ext cx="380732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ارزیابی: </a:t>
            </a:r>
            <a:r>
              <a:rPr lang="fa-IR" sz="1600" b="1" dirty="0" smtClean="0">
                <a:cs typeface="B Nazanin" panose="00000400000000000000" pitchFamily="2" charset="-78"/>
              </a:rPr>
              <a:t>آزمایشگاه، یافته بالینی، ابزار، زمان، مکان</a:t>
            </a:r>
            <a:endParaRPr lang="fa-IR" sz="1400" b="1" dirty="0">
              <a:cs typeface="B Nazanin" panose="00000400000000000000" pitchFamily="2" charset="-78"/>
            </a:endParaRPr>
          </a:p>
        </p:txBody>
      </p:sp>
      <p:cxnSp>
        <p:nvCxnSpPr>
          <p:cNvPr id="47" name="Straight Arrow Connector 46"/>
          <p:cNvCxnSpPr/>
          <p:nvPr/>
        </p:nvCxnSpPr>
        <p:spPr>
          <a:xfrm>
            <a:off x="7026538" y="2107377"/>
            <a:ext cx="0" cy="49895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574663" y="3735528"/>
            <a:ext cx="0" cy="36026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833661" y="3737238"/>
            <a:ext cx="0" cy="36026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1907705" y="3889264"/>
            <a:ext cx="1795599" cy="341883"/>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FF0000"/>
                </a:solidFill>
                <a:cs typeface="B Nazanin" panose="00000400000000000000" pitchFamily="2" charset="-78"/>
              </a:rPr>
              <a:t>محرمانه بودن مستندات</a:t>
            </a:r>
            <a:endParaRPr lang="fa-IR" sz="1400" b="1" dirty="0">
              <a:solidFill>
                <a:srgbClr val="FF0000"/>
              </a:solidFill>
              <a:cs typeface="B Nazanin" panose="00000400000000000000" pitchFamily="2" charset="-78"/>
            </a:endParaRPr>
          </a:p>
        </p:txBody>
      </p:sp>
      <p:cxnSp>
        <p:nvCxnSpPr>
          <p:cNvPr id="63" name="Straight Arrow Connector 62"/>
          <p:cNvCxnSpPr/>
          <p:nvPr/>
        </p:nvCxnSpPr>
        <p:spPr>
          <a:xfrm>
            <a:off x="2771800" y="3728169"/>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186765" y="1607060"/>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868534" y="2976649"/>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627366" y="175173"/>
            <a:ext cx="4491935" cy="307777"/>
          </a:xfrm>
          <a:prstGeom prst="rect">
            <a:avLst/>
          </a:prstGeom>
        </p:spPr>
        <p:txBody>
          <a:bodyPr wrap="none">
            <a:spAutoFit/>
          </a:bodyPr>
          <a:lstStyle/>
          <a:p>
            <a:pPr algn="ctr"/>
            <a:r>
              <a:rPr lang="fa-IR" sz="1400" b="1" dirty="0" smtClean="0">
                <a:solidFill>
                  <a:srgbClr val="0000FF"/>
                </a:solidFill>
                <a:cs typeface="B Titr" panose="00000700000000000000" pitchFamily="2" charset="-78"/>
              </a:rPr>
              <a:t>نقشه مفهومی مراحل اجرا </a:t>
            </a:r>
            <a:r>
              <a:rPr lang="fa-IR" sz="1400" b="1" dirty="0" smtClean="0">
                <a:solidFill>
                  <a:srgbClr val="FF0000"/>
                </a:solidFill>
                <a:cs typeface="B Titr" panose="00000700000000000000" pitchFamily="2" charset="-78"/>
              </a:rPr>
              <a:t>پژوهش‌های مداخله‌ای/کارآزمایی بالینی  </a:t>
            </a:r>
            <a:endParaRPr lang="fa-IR" sz="1400" b="1" dirty="0">
              <a:solidFill>
                <a:srgbClr val="FF0000"/>
              </a:solidFill>
              <a:cs typeface="B Titr" panose="00000700000000000000" pitchFamily="2" charset="-78"/>
            </a:endParaRPr>
          </a:p>
        </p:txBody>
      </p:sp>
      <p:pic>
        <p:nvPicPr>
          <p:cNvPr id="44" name="Picture 4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48" name="TextBox 47"/>
          <p:cNvSpPr txBox="1"/>
          <p:nvPr/>
        </p:nvSpPr>
        <p:spPr>
          <a:xfrm>
            <a:off x="2668862" y="2590126"/>
            <a:ext cx="102263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نمونه‌گیری</a:t>
            </a:r>
          </a:p>
        </p:txBody>
      </p:sp>
      <p:cxnSp>
        <p:nvCxnSpPr>
          <p:cNvPr id="49" name="Straight Arrow Connector 48"/>
          <p:cNvCxnSpPr/>
          <p:nvPr/>
        </p:nvCxnSpPr>
        <p:spPr>
          <a:xfrm>
            <a:off x="3270326" y="2954830"/>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8" idx="3"/>
          </p:cNvCxnSpPr>
          <p:nvPr/>
        </p:nvCxnSpPr>
        <p:spPr>
          <a:xfrm flipV="1">
            <a:off x="3691500" y="2772909"/>
            <a:ext cx="339365" cy="1883"/>
          </a:xfrm>
          <a:prstGeom prst="straightConnector1">
            <a:avLst/>
          </a:prstGeom>
          <a:ln w="38100">
            <a:solidFill>
              <a:srgbClr val="00C4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195736" y="2338648"/>
            <a:ext cx="0" cy="100858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450126" y="4396833"/>
            <a:ext cx="1586370" cy="2169825"/>
          </a:xfrm>
          <a:prstGeom prst="rect">
            <a:avLst/>
          </a:prstGeom>
          <a:noFill/>
        </p:spPr>
        <p:txBody>
          <a:bodyPr wrap="square" rtlCol="1">
            <a:spAutoFit/>
          </a:bodyPr>
          <a:lstStyle/>
          <a:p>
            <a:pPr algn="just" rtl="1">
              <a:lnSpc>
                <a:spcPct val="150000"/>
              </a:lnSpc>
            </a:pPr>
            <a:r>
              <a:rPr lang="fa-IR" dirty="0" smtClean="0">
                <a:cs typeface="B Titr" panose="00000700000000000000" pitchFamily="2" charset="-78"/>
              </a:rPr>
              <a:t>این نقشه یک مثال است: شما مطابق با مطالعه خودتان آن را تنظیم کنید.</a:t>
            </a:r>
            <a:endParaRPr lang="fa-IR" dirty="0">
              <a:cs typeface="B Titr" panose="00000700000000000000" pitchFamily="2" charset="-78"/>
            </a:endParaRPr>
          </a:p>
        </p:txBody>
      </p:sp>
    </p:spTree>
    <p:extLst>
      <p:ext uri="{BB962C8B-B14F-4D97-AF65-F5344CB8AC3E}">
        <p14:creationId xmlns:p14="http://schemas.microsoft.com/office/powerpoint/2010/main" val="1136707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4008" y="548680"/>
            <a:ext cx="3762568" cy="369332"/>
          </a:xfrm>
          <a:prstGeom prst="rect">
            <a:avLst/>
          </a:prstGeom>
        </p:spPr>
        <p:txBody>
          <a:bodyPr wrap="none">
            <a:spAutoFit/>
          </a:bodyPr>
          <a:lstStyle/>
          <a:p>
            <a:r>
              <a:rPr lang="ar-SA" b="1" dirty="0">
                <a:solidFill>
                  <a:srgbClr val="0000FF"/>
                </a:solidFill>
                <a:latin typeface="Times New Roman" panose="02020603050405020304" pitchFamily="18" charset="0"/>
                <a:ea typeface="Times New Roman" panose="02020603050405020304" pitchFamily="18" charset="0"/>
                <a:cs typeface="B Titr" pitchFamily="2" charset="-78"/>
              </a:rPr>
              <a:t>روش تجزيه و تحليل داده ها و بررسي آماري</a:t>
            </a:r>
            <a:endParaRPr lang="en-US" b="1" dirty="0">
              <a:solidFill>
                <a:srgbClr val="0000FF"/>
              </a:solidFill>
              <a:cs typeface="B Titr" pitchFamily="2" charset="-78"/>
            </a:endParaRPr>
          </a:p>
        </p:txBody>
      </p:sp>
      <p:sp>
        <p:nvSpPr>
          <p:cNvPr id="6" name="TextBox 5"/>
          <p:cNvSpPr txBox="1"/>
          <p:nvPr/>
        </p:nvSpPr>
        <p:spPr>
          <a:xfrm>
            <a:off x="1060376" y="3573016"/>
            <a:ext cx="7184032" cy="1131079"/>
          </a:xfrm>
          <a:prstGeom prst="rect">
            <a:avLst/>
          </a:prstGeom>
          <a:noFill/>
        </p:spPr>
        <p:txBody>
          <a:bodyPr wrap="square" rtlCol="1">
            <a:spAutoFit/>
          </a:bodyPr>
          <a:lstStyle/>
          <a:p>
            <a:pPr algn="r" rtl="1">
              <a:lnSpc>
                <a:spcPct val="200000"/>
              </a:lnSpc>
            </a:pPr>
            <a:r>
              <a:rPr lang="fa-IR" b="1" dirty="0" smtClean="0">
                <a:solidFill>
                  <a:srgbClr val="0000FF"/>
                </a:solidFill>
                <a:cs typeface="B Titr" pitchFamily="2" charset="-78"/>
              </a:rPr>
              <a:t>ملاحظات اخلاقي </a:t>
            </a:r>
          </a:p>
          <a:p>
            <a:pPr algn="r" rtl="1">
              <a:lnSpc>
                <a:spcPct val="200000"/>
              </a:lnSpc>
            </a:pPr>
            <a:r>
              <a:rPr lang="fa-IR" b="1" dirty="0" smtClean="0">
                <a:cs typeface="B Nazanin" panose="00000400000000000000" pitchFamily="2" charset="-78"/>
              </a:rPr>
              <a:t>ضروریست دقیقا شماره کدهای اخلاقی مرتبط با پژوهش خود را در پروپوزال ذکر کنید.</a:t>
            </a:r>
          </a:p>
        </p:txBody>
      </p:sp>
      <p:sp>
        <p:nvSpPr>
          <p:cNvPr id="9" name="Slide Number Placeholder 8"/>
          <p:cNvSpPr>
            <a:spLocks noGrp="1"/>
          </p:cNvSpPr>
          <p:nvPr>
            <p:ph type="sldNum" sz="quarter" idx="12"/>
          </p:nvPr>
        </p:nvSpPr>
        <p:spPr>
          <a:xfrm>
            <a:off x="611560" y="733346"/>
            <a:ext cx="448816" cy="520700"/>
          </a:xfrm>
        </p:spPr>
        <p:txBody>
          <a:bodyPr/>
          <a:lstStyle/>
          <a:p>
            <a:fld id="{03D75743-879A-44A4-9263-9DE3E0A0BE64}" type="slidenum">
              <a:rPr lang="fa-IR" sz="1600" smtClean="0">
                <a:cs typeface="B Titr" panose="00000700000000000000" pitchFamily="2" charset="-78"/>
              </a:rPr>
              <a:pPr/>
              <a:t>18</a:t>
            </a:fld>
            <a:endParaRPr lang="fa-IR" sz="1600" dirty="0">
              <a:cs typeface="B Titr" panose="00000700000000000000" pitchFamily="2" charset="-78"/>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fa-IR" sz="1600" dirty="0" smtClean="0">
                <a:cs typeface="B Titr" panose="00000700000000000000" pitchFamily="2" charset="-78"/>
              </a:rPr>
              <a:t>19</a:t>
            </a:r>
            <a:endParaRPr lang="fa-IR" sz="1600" dirty="0">
              <a:cs typeface="B Titr" panose="00000700000000000000" pitchFamily="2" charset="-78"/>
            </a:endParaRPr>
          </a:p>
        </p:txBody>
      </p:sp>
      <p:sp>
        <p:nvSpPr>
          <p:cNvPr id="3" name="TextBox 2"/>
          <p:cNvSpPr txBox="1"/>
          <p:nvPr/>
        </p:nvSpPr>
        <p:spPr>
          <a:xfrm>
            <a:off x="1072651" y="692696"/>
            <a:ext cx="7848872" cy="4016484"/>
          </a:xfrm>
          <a:prstGeom prst="rect">
            <a:avLst/>
          </a:prstGeom>
          <a:noFill/>
        </p:spPr>
        <p:txBody>
          <a:bodyPr wrap="square" rtlCol="0">
            <a:spAutoFit/>
          </a:bodyPr>
          <a:lstStyle/>
          <a:p>
            <a:pPr algn="just" rtl="1">
              <a:lnSpc>
                <a:spcPct val="150000"/>
              </a:lnSpc>
            </a:pPr>
            <a:r>
              <a:rPr lang="fa-IR" sz="2400" b="1" dirty="0" smtClean="0">
                <a:solidFill>
                  <a:srgbClr val="008000"/>
                </a:solidFill>
                <a:cs typeface="B Titr" panose="00000700000000000000" pitchFamily="2" charset="-78"/>
              </a:rPr>
              <a:t>سامانه ایرانداک </a:t>
            </a:r>
          </a:p>
          <a:p>
            <a:pPr algn="just" rtl="1">
              <a:lnSpc>
                <a:spcPct val="150000"/>
              </a:lnSpc>
            </a:pPr>
            <a:r>
              <a:rPr lang="fa-IR" sz="1600" b="1" dirty="0" smtClean="0">
                <a:cs typeface="B Nazanin" panose="00000400000000000000" pitchFamily="2" charset="-78"/>
              </a:rPr>
              <a:t>همه‌ی پروپوزال‌های طرح‌های تحقیقاتی و پایان‌نامه‌ها در سامانه "ثبت ایرانداک" </a:t>
            </a:r>
            <a:r>
              <a:rPr lang="en-US" sz="1600" b="1" dirty="0" smtClean="0">
                <a:latin typeface="Times New Roman" panose="02020603050405020304" pitchFamily="18" charset="0"/>
                <a:cs typeface="Times New Roman" panose="02020603050405020304" pitchFamily="18" charset="0"/>
              </a:rPr>
              <a:t>SABT.IRANDOC.AC.IR</a:t>
            </a:r>
            <a:r>
              <a:rPr lang="fa-IR" sz="1600" b="1" dirty="0" smtClean="0">
                <a:cs typeface="B Nazanin" panose="00000400000000000000" pitchFamily="2" charset="-78"/>
              </a:rPr>
              <a:t> وارد می‌گردند. </a:t>
            </a:r>
          </a:p>
          <a:p>
            <a:pPr algn="just" rtl="1">
              <a:lnSpc>
                <a:spcPct val="150000"/>
              </a:lnSpc>
            </a:pPr>
            <a:r>
              <a:rPr lang="fa-IR" sz="1600" b="1" dirty="0" smtClean="0">
                <a:cs typeface="B Nazanin" panose="00000400000000000000" pitchFamily="2" charset="-78"/>
              </a:rPr>
              <a:t>دانشجویان در نظر داشته باشند: هرگونه کپی‌برداری پروپوزال و پایان‌نامه از طریق سامانه "همانندجو ایرانداک" </a:t>
            </a:r>
            <a:r>
              <a:rPr lang="en-US" sz="1600" b="1" dirty="0" smtClean="0">
                <a:latin typeface="Times New Roman" panose="02020603050405020304" pitchFamily="18" charset="0"/>
                <a:cs typeface="Times New Roman" panose="02020603050405020304" pitchFamily="18" charset="0"/>
              </a:rPr>
              <a:t>TIK.IRANDOC.AC.IR</a:t>
            </a:r>
            <a:r>
              <a:rPr lang="fa-IR" sz="1600" b="1" dirty="0" smtClean="0">
                <a:cs typeface="B Nazanin" panose="00000400000000000000" pitchFamily="2" charset="-78"/>
              </a:rPr>
              <a:t> قابل دریافت است.</a:t>
            </a:r>
          </a:p>
          <a:p>
            <a:pPr algn="just" rtl="1"/>
            <a:endParaRPr lang="fa-IR" dirty="0" smtClean="0">
              <a:cs typeface="B Nazanin" panose="00000400000000000000" pitchFamily="2" charset="-78"/>
            </a:endParaRPr>
          </a:p>
          <a:p>
            <a:pPr algn="just" rtl="1">
              <a:lnSpc>
                <a:spcPct val="150000"/>
              </a:lnSpc>
            </a:pPr>
            <a:r>
              <a:rPr lang="fa-IR" sz="1600" b="1" dirty="0" smtClean="0">
                <a:solidFill>
                  <a:srgbClr val="008000"/>
                </a:solidFill>
                <a:cs typeface="B Titr" panose="00000700000000000000" pitchFamily="2" charset="-78"/>
              </a:rPr>
              <a:t>ماده 7 : </a:t>
            </a:r>
            <a:r>
              <a:rPr lang="fa-IR" sz="1600" b="1" dirty="0" smtClean="0">
                <a:cs typeface="B Nazanin" panose="00000400000000000000" pitchFamily="2" charset="-78"/>
              </a:rPr>
              <a:t>خدمات متعارفی که در هریک از مراحل طراحی، انجام و گزارش نتایج پژوهش </a:t>
            </a:r>
            <a:r>
              <a:rPr lang="fa-IR" b="1" dirty="0" smtClean="0">
                <a:solidFill>
                  <a:srgbClr val="FF00FF"/>
                </a:solidFill>
                <a:cs typeface="B Titr" panose="00000700000000000000" pitchFamily="2" charset="-78"/>
              </a:rPr>
              <a:t>برون‌سپاری</a:t>
            </a:r>
            <a:r>
              <a:rPr lang="fa-IR" dirty="0" smtClean="0">
                <a:solidFill>
                  <a:srgbClr val="FF00FF"/>
                </a:solidFill>
                <a:cs typeface="B Titr" panose="00000700000000000000" pitchFamily="2" charset="-78"/>
                <a:sym typeface="Wingdings 2" panose="05020102010507070707" pitchFamily="18" charset="2"/>
              </a:rPr>
              <a:t></a:t>
            </a:r>
            <a:r>
              <a:rPr lang="fa-IR" b="1" dirty="0" smtClean="0">
                <a:solidFill>
                  <a:srgbClr val="FF00FF"/>
                </a:solidFill>
                <a:cs typeface="B Titr" panose="00000700000000000000" pitchFamily="2" charset="-78"/>
              </a:rPr>
              <a:t> </a:t>
            </a:r>
            <a:r>
              <a:rPr lang="fa-IR" sz="1600" b="1" dirty="0" smtClean="0">
                <a:cs typeface="B Nazanin" panose="00000400000000000000" pitchFamily="2" charset="-78"/>
              </a:rPr>
              <a:t>می‌شوند، باید در پروپوزال پژوهشی به صورت شفاف بیان شوند و به تصویب موسسه برسند.</a:t>
            </a:r>
          </a:p>
          <a:p>
            <a:pPr algn="just" rtl="1">
              <a:lnSpc>
                <a:spcPct val="150000"/>
              </a:lnSpc>
            </a:pPr>
            <a:r>
              <a:rPr lang="en-US" dirty="0" smtClean="0">
                <a:solidFill>
                  <a:srgbClr val="FF00FF"/>
                </a:solidFill>
                <a:cs typeface="B Nazanin" panose="00000400000000000000" pitchFamily="2" charset="-78"/>
                <a:sym typeface="Wingdings 2" panose="05020102010507070707" pitchFamily="18" charset="2"/>
              </a:rPr>
              <a:t></a:t>
            </a:r>
            <a:r>
              <a:rPr lang="fa-IR" dirty="0" smtClean="0">
                <a:solidFill>
                  <a:srgbClr val="FF00FF"/>
                </a:solidFill>
                <a:cs typeface="B Nazanin" panose="00000400000000000000" pitchFamily="2" charset="-78"/>
                <a:sym typeface="Wingdings 2" panose="05020102010507070707" pitchFamily="18" charset="2"/>
              </a:rPr>
              <a:t> منظور از برون‌سپاری: پرداخت هزینه برای انجام بخشی از </a:t>
            </a:r>
            <a:r>
              <a:rPr lang="fa-IR" sz="1600" b="1" dirty="0" smtClean="0">
                <a:solidFill>
                  <a:srgbClr val="FF00FF"/>
                </a:solidFill>
                <a:cs typeface="B Titr" panose="00000700000000000000" pitchFamily="2" charset="-78"/>
                <a:sym typeface="Wingdings 2" panose="05020102010507070707" pitchFamily="18" charset="2"/>
              </a:rPr>
              <a:t>-مراحل طراحی، انجام و گزارش- </a:t>
            </a:r>
            <a:r>
              <a:rPr lang="fa-IR" dirty="0" smtClean="0">
                <a:solidFill>
                  <a:srgbClr val="FF00FF"/>
                </a:solidFill>
                <a:cs typeface="B Nazanin" panose="00000400000000000000" pitchFamily="2" charset="-78"/>
                <a:sym typeface="Wingdings 2" panose="05020102010507070707" pitchFamily="18" charset="2"/>
              </a:rPr>
              <a:t>پایان‌نامه می‌باشد. </a:t>
            </a:r>
            <a:endParaRPr lang="en-US" dirty="0">
              <a:solidFill>
                <a:srgbClr val="FF00FF"/>
              </a:solidFill>
              <a:cs typeface="B Nazanin" panose="00000400000000000000" pitchFamily="2" charset="-78"/>
            </a:endParaRPr>
          </a:p>
        </p:txBody>
      </p:sp>
      <p:sp>
        <p:nvSpPr>
          <p:cNvPr id="4" name="TextBox 3"/>
          <p:cNvSpPr txBox="1"/>
          <p:nvPr/>
        </p:nvSpPr>
        <p:spPr>
          <a:xfrm>
            <a:off x="2210588" y="4797152"/>
            <a:ext cx="6696744" cy="1077218"/>
          </a:xfrm>
          <a:prstGeom prst="rect">
            <a:avLst/>
          </a:prstGeom>
          <a:noFill/>
        </p:spPr>
        <p:txBody>
          <a:bodyPr wrap="square" rtlCol="1">
            <a:spAutoFit/>
          </a:bodyPr>
          <a:lstStyle/>
          <a:p>
            <a:pPr algn="r" rtl="1">
              <a:lnSpc>
                <a:spcPct val="200000"/>
              </a:lnSpc>
            </a:pPr>
            <a:r>
              <a:rPr lang="fa-IR" sz="1600" dirty="0" smtClean="0">
                <a:solidFill>
                  <a:srgbClr val="008000"/>
                </a:solidFill>
                <a:cs typeface="B Titr" panose="00000700000000000000" pitchFamily="2" charset="-78"/>
              </a:rPr>
              <a:t>موارد برون‌سپاری پایان‌نامه خود را نام ببرید.</a:t>
            </a:r>
          </a:p>
          <a:p>
            <a:pPr algn="r" rtl="1">
              <a:lnSpc>
                <a:spcPct val="200000"/>
              </a:lnSpc>
            </a:pPr>
            <a:r>
              <a:rPr lang="fa-IR" sz="1600" dirty="0" smtClean="0">
                <a:cs typeface="B Titr" panose="00000700000000000000" pitchFamily="2" charset="-78"/>
              </a:rPr>
              <a:t>1-...			2-...			3-...		4-...</a:t>
            </a:r>
            <a:endParaRPr lang="fa-IR" sz="1600" dirty="0">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3833074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258" y="1379576"/>
            <a:ext cx="8357221" cy="4605107"/>
          </a:xfrm>
          <a:prstGeom prst="rect">
            <a:avLst/>
          </a:prstGeom>
          <a:noFill/>
        </p:spPr>
        <p:txBody>
          <a:bodyPr wrap="square" rtlCol="1">
            <a:spAutoFit/>
          </a:bodyPr>
          <a:lstStyle/>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این الگو به منظور راهنمائی برای </a:t>
            </a:r>
            <a:r>
              <a:rPr lang="fa-IR" sz="1350" b="1" dirty="0" smtClean="0">
                <a:cs typeface="B Nazanin" panose="00000400000000000000" pitchFamily="2" charset="-78"/>
              </a:rPr>
              <a:t>ارائه پروپوزال در جلسه شورای پژوهشی دانشکده پزشکی دانشگاه علوم پزشکی کاشان تهیه </a:t>
            </a:r>
            <a:r>
              <a:rPr lang="fa-IR" sz="1350" b="1" dirty="0">
                <a:cs typeface="B Nazanin" panose="00000400000000000000" pitchFamily="2" charset="-78"/>
              </a:rPr>
              <a:t>شده است</a:t>
            </a:r>
            <a:r>
              <a:rPr lang="fa-IR" sz="1350" b="1" dirty="0" smtClean="0">
                <a:cs typeface="B Nazanin" panose="00000400000000000000" pitchFamily="2" charset="-78"/>
              </a:rPr>
              <a:t>. </a:t>
            </a:r>
          </a:p>
          <a:p>
            <a:pPr marL="214313" indent="-214313" algn="r" rtl="1">
              <a:lnSpc>
                <a:spcPct val="150000"/>
              </a:lnSpc>
              <a:buFont typeface="Wingdings" panose="05000000000000000000" pitchFamily="2" charset="2"/>
              <a:buChar char="§"/>
            </a:pPr>
            <a:r>
              <a:rPr lang="fa-IR" sz="1350" b="1" dirty="0" smtClean="0">
                <a:solidFill>
                  <a:srgbClr val="0000FF"/>
                </a:solidFill>
                <a:cs typeface="B Titr" panose="00000700000000000000" pitchFamily="2" charset="-78"/>
              </a:rPr>
              <a:t>لطفا بدون تغییر در فرمت از همین الگو استفاده کنید.</a:t>
            </a:r>
            <a:endParaRPr lang="fa-IR" sz="1350" b="1" dirty="0">
              <a:solidFill>
                <a:srgbClr val="0000FF"/>
              </a:solidFill>
              <a:cs typeface="B Titr" panose="00000700000000000000" pitchFamily="2" charset="-78"/>
            </a:endParaRP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در </a:t>
            </a:r>
            <a:r>
              <a:rPr lang="fa-IR" sz="1350" b="1" dirty="0">
                <a:cs typeface="B Nazanin" panose="00000400000000000000" pitchFamily="2" charset="-78"/>
              </a:rPr>
              <a:t>هر اسلاید بیشتر از 8 سطر و در هر سطر بیشتر از 8 کلمه نباشد. (عدد 8 و 8 استاندارد یک اسلاید در </a:t>
            </a:r>
            <a:r>
              <a:rPr lang="en-US" sz="1350" b="1" dirty="0">
                <a:cs typeface="B Nazanin" panose="00000400000000000000" pitchFamily="2" charset="-78"/>
              </a:rPr>
              <a:t>power point</a:t>
            </a:r>
            <a:r>
              <a:rPr lang="fa-IR" sz="1350" b="1" dirty="0">
                <a:cs typeface="B Nazanin" panose="00000400000000000000" pitchFamily="2" charset="-78"/>
              </a:rPr>
              <a:t> است).</a:t>
            </a:r>
          </a:p>
          <a:p>
            <a:pPr marL="214313" indent="-214313" algn="r" rtl="1">
              <a:lnSpc>
                <a:spcPct val="150000"/>
              </a:lnSpc>
              <a:buFont typeface="Wingdings" panose="05000000000000000000" pitchFamily="2" charset="2"/>
              <a:buChar char="§"/>
            </a:pPr>
            <a:r>
              <a:rPr lang="fa-IR" sz="2000" b="1" dirty="0" smtClean="0">
                <a:solidFill>
                  <a:srgbClr val="FF0000"/>
                </a:solidFill>
                <a:cs typeface="B Titr" panose="00000700000000000000" pitchFamily="2" charset="-78"/>
              </a:rPr>
              <a:t>زمان ارائه پروپوزال شما 12 دقیقه </a:t>
            </a:r>
            <a:r>
              <a:rPr lang="fa-IR" sz="1400" b="1" dirty="0" smtClean="0">
                <a:cs typeface="B Nazanin" panose="00000400000000000000" pitchFamily="2" charset="-78"/>
              </a:rPr>
              <a:t>است، لطفا زمان را مدیریت کنید.</a:t>
            </a:r>
            <a:endParaRPr lang="fa-IR" sz="1400" b="1" dirty="0">
              <a:cs typeface="B Nazanin" panose="00000400000000000000" pitchFamily="2" charset="-78"/>
            </a:endParaRP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در </a:t>
            </a:r>
            <a:r>
              <a:rPr lang="fa-IR" sz="1350" b="1" dirty="0">
                <a:cs typeface="B Nazanin" panose="00000400000000000000" pitchFamily="2" charset="-78"/>
              </a:rPr>
              <a:t>اسلایدها مطالب را از پایان‌نامه </a:t>
            </a:r>
            <a:r>
              <a:rPr lang="en-US" sz="1350" b="1" dirty="0">
                <a:cs typeface="B Nazanin" panose="00000400000000000000" pitchFamily="2" charset="-78"/>
              </a:rPr>
              <a:t> copy and paste</a:t>
            </a:r>
            <a:r>
              <a:rPr lang="fa-IR" sz="1350" b="1" dirty="0">
                <a:cs typeface="B Nazanin" panose="00000400000000000000" pitchFamily="2" charset="-78"/>
              </a:rPr>
              <a:t> نکنید.</a:t>
            </a:r>
          </a:p>
          <a:p>
            <a:pPr marL="214313" indent="-214313" algn="r" rtl="1">
              <a:lnSpc>
                <a:spcPct val="150000"/>
              </a:lnSpc>
              <a:buFont typeface="Wingdings" panose="05000000000000000000" pitchFamily="2" charset="2"/>
              <a:buChar char="§"/>
            </a:pPr>
            <a:r>
              <a:rPr lang="fa-IR" sz="1200" b="1" dirty="0">
                <a:solidFill>
                  <a:srgbClr val="FF0000"/>
                </a:solidFill>
                <a:cs typeface="B Titr" panose="00000700000000000000" pitchFamily="2" charset="-78"/>
              </a:rPr>
              <a:t>شما باید صحبت </a:t>
            </a:r>
            <a:r>
              <a:rPr lang="fa-IR" sz="1200" b="1" dirty="0" smtClean="0">
                <a:solidFill>
                  <a:srgbClr val="FF0000"/>
                </a:solidFill>
                <a:cs typeface="B Titr" panose="00000700000000000000" pitchFamily="2" charset="-78"/>
              </a:rPr>
              <a:t>کنید</a:t>
            </a:r>
            <a:r>
              <a:rPr lang="en-US" sz="1200" b="1" dirty="0" smtClean="0">
                <a:solidFill>
                  <a:srgbClr val="FF0000"/>
                </a:solidFill>
                <a:cs typeface="B Titr" panose="00000700000000000000" pitchFamily="2" charset="-78"/>
              </a:rPr>
              <a:t>(please presenting)</a:t>
            </a:r>
            <a:r>
              <a:rPr lang="fa-IR" sz="1200" b="1" dirty="0" smtClean="0">
                <a:solidFill>
                  <a:srgbClr val="FF0000"/>
                </a:solidFill>
                <a:cs typeface="B Titr" panose="00000700000000000000" pitchFamily="2" charset="-78"/>
              </a:rPr>
              <a:t>، </a:t>
            </a:r>
            <a:r>
              <a:rPr lang="fa-IR" sz="1200" b="1" dirty="0">
                <a:solidFill>
                  <a:srgbClr val="FF0000"/>
                </a:solidFill>
                <a:cs typeface="B Titr" panose="00000700000000000000" pitchFamily="2" charset="-78"/>
              </a:rPr>
              <a:t>از روی اسلایدها </a:t>
            </a:r>
            <a:r>
              <a:rPr lang="fa-IR" sz="1200" b="1" dirty="0" smtClean="0">
                <a:solidFill>
                  <a:srgbClr val="FF0000"/>
                </a:solidFill>
                <a:cs typeface="B Titr" panose="00000700000000000000" pitchFamily="2" charset="-78"/>
              </a:rPr>
              <a:t>نخوانید</a:t>
            </a:r>
            <a:r>
              <a:rPr lang="fa-IR" sz="1200" b="1" dirty="0">
                <a:solidFill>
                  <a:srgbClr val="FF0000"/>
                </a:solidFill>
                <a:cs typeface="B Titr" panose="00000700000000000000" pitchFamily="2" charset="-78"/>
              </a:rPr>
              <a:t>. </a:t>
            </a:r>
            <a:r>
              <a:rPr lang="fa-IR" sz="1350" b="1" dirty="0">
                <a:cs typeface="B Nazanin" panose="00000400000000000000" pitchFamily="2" charset="-78"/>
              </a:rPr>
              <a:t>(خواندن از روی </a:t>
            </a:r>
            <a:r>
              <a:rPr lang="fa-IR" sz="1350" b="1" dirty="0" smtClean="0">
                <a:cs typeface="B Nazanin" panose="00000400000000000000" pitchFamily="2" charset="-78"/>
              </a:rPr>
              <a:t>اسلاید نشانه عدم تسلط شما است و </a:t>
            </a:r>
            <a:r>
              <a:rPr lang="fa-IR" sz="1350" b="1" dirty="0">
                <a:cs typeface="B Nazanin" panose="00000400000000000000" pitchFamily="2" charset="-78"/>
              </a:rPr>
              <a:t>برای شنوندگان </a:t>
            </a:r>
            <a:r>
              <a:rPr lang="fa-IR" sz="1350" b="1" dirty="0" smtClean="0">
                <a:cs typeface="B Nazanin" panose="00000400000000000000" pitchFamily="2" charset="-78"/>
              </a:rPr>
              <a:t>خسته‌کننده </a:t>
            </a:r>
            <a:r>
              <a:rPr lang="fa-IR" sz="1350" b="1" dirty="0">
                <a:cs typeface="B Nazanin" panose="00000400000000000000" pitchFamily="2" charset="-78"/>
              </a:rPr>
              <a:t>است).</a:t>
            </a:r>
          </a:p>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تاکید می‌گردد، در هیچ ارائه علمی (دفاع پروپوزال، دفاع پایان‌نامه، کنفرانس، سمینار، همایش و ...) در داخل کشور و یا خارج کشور به زبان فارسی و یا انگلیسی از روی اسلاید نخوانید.</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بیشتر </a:t>
            </a:r>
            <a:r>
              <a:rPr lang="fa-IR" sz="1350" b="1" dirty="0">
                <a:cs typeface="B Nazanin" panose="00000400000000000000" pitchFamily="2" charset="-78"/>
              </a:rPr>
              <a:t>از معمول </a:t>
            </a:r>
            <a:r>
              <a:rPr lang="en-US" sz="1350" b="1" dirty="0">
                <a:cs typeface="B Nazanin" panose="00000400000000000000" pitchFamily="2" charset="-78"/>
              </a:rPr>
              <a:t>animation</a:t>
            </a:r>
            <a:r>
              <a:rPr lang="fa-IR" sz="1350" b="1" dirty="0">
                <a:cs typeface="B Nazanin" panose="00000400000000000000" pitchFamily="2" charset="-78"/>
              </a:rPr>
              <a:t> استفاده نکنید.</a:t>
            </a:r>
          </a:p>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آرام، مفهوم و با صدای بلند و اعتماد به‌نفس صحبت کنید</a:t>
            </a:r>
            <a:r>
              <a:rPr lang="fa-IR" sz="1350" b="1" dirty="0" smtClean="0">
                <a:cs typeface="B Nazanin" panose="00000400000000000000" pitchFamily="2" charset="-78"/>
              </a:rPr>
              <a:t>.</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بیان مسئله </a:t>
            </a:r>
            <a:r>
              <a:rPr lang="fa-IR" sz="1350" b="1" dirty="0">
                <a:cs typeface="B Nazanin" panose="00000400000000000000" pitchFamily="2" charset="-78"/>
              </a:rPr>
              <a:t>و </a:t>
            </a:r>
            <a:r>
              <a:rPr lang="fa-IR" sz="1350" b="1" dirty="0" smtClean="0">
                <a:cs typeface="B Nazanin" panose="00000400000000000000" pitchFamily="2" charset="-78"/>
              </a:rPr>
              <a:t>مرور </a:t>
            </a:r>
            <a:r>
              <a:rPr lang="fa-IR" sz="1350" b="1" dirty="0">
                <a:cs typeface="B Nazanin" panose="00000400000000000000" pitchFamily="2" charset="-78"/>
              </a:rPr>
              <a:t>متون را چند دقیقه حداکثر 4 دقیقه مطرح کنید، در انتهای این قسمت خیلی خلاصه بگوئید هدف از انجام این پژوهش چیست؟ بیشتر زمان خود را به روش کار اختصاص دهید.</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موارد مهم ارائه یک پروپوزال: بیان مسئله، مرور متون، اهداف، روش کار و متغییرها است</a:t>
            </a:r>
            <a:endParaRPr lang="fa-IR" sz="1350" b="1" dirty="0">
              <a:cs typeface="B Nazanin" panose="00000400000000000000" pitchFamily="2" charset="-78"/>
            </a:endParaRPr>
          </a:p>
        </p:txBody>
      </p:sp>
      <p:sp>
        <p:nvSpPr>
          <p:cNvPr id="3" name="TextBox 2"/>
          <p:cNvSpPr txBox="1"/>
          <p:nvPr/>
        </p:nvSpPr>
        <p:spPr>
          <a:xfrm>
            <a:off x="6111727" y="1102576"/>
            <a:ext cx="2532185" cy="300082"/>
          </a:xfrm>
          <a:prstGeom prst="rect">
            <a:avLst/>
          </a:prstGeom>
          <a:noFill/>
        </p:spPr>
        <p:txBody>
          <a:bodyPr wrap="square" rtlCol="1">
            <a:spAutoFit/>
          </a:bodyPr>
          <a:lstStyle/>
          <a:p>
            <a:pPr algn="r" rtl="1"/>
            <a:r>
              <a:rPr lang="fa-IR" sz="1350" dirty="0">
                <a:cs typeface="B Titr" panose="00000700000000000000" pitchFamily="2" charset="-78"/>
              </a:rPr>
              <a:t>راهنمائی‌ کلی برای تهیه اسلاید</a:t>
            </a: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Slide Number Placeholder 1"/>
          <p:cNvSpPr>
            <a:spLocks noGrp="1"/>
          </p:cNvSpPr>
          <p:nvPr>
            <p:ph type="sldNum" sz="quarter" idx="12"/>
          </p:nvPr>
        </p:nvSpPr>
        <p:spPr>
          <a:xfrm>
            <a:off x="535259" y="677759"/>
            <a:ext cx="584978" cy="574858"/>
          </a:xfrm>
        </p:spPr>
        <p:txBody>
          <a:bodyPr/>
          <a:lstStyle/>
          <a:p>
            <a:fld id="{03D75743-879A-44A4-9263-9DE3E0A0BE64}" type="slidenum">
              <a:rPr lang="fa-IR" sz="1600" smtClean="0">
                <a:cs typeface="B Titr" panose="00000700000000000000" pitchFamily="2" charset="-78"/>
              </a:rPr>
              <a:pPr/>
              <a:t>2</a:t>
            </a:fld>
            <a:endParaRPr lang="fa-IR" sz="1600" dirty="0">
              <a:cs typeface="B Titr" panose="00000700000000000000" pitchFamily="2" charset="-78"/>
            </a:endParaRPr>
          </a:p>
        </p:txBody>
      </p:sp>
    </p:spTree>
    <p:extLst>
      <p:ext uri="{BB962C8B-B14F-4D97-AF65-F5344CB8AC3E}">
        <p14:creationId xmlns:p14="http://schemas.microsoft.com/office/powerpoint/2010/main" val="3244706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8030" y="332656"/>
            <a:ext cx="1382110" cy="369332"/>
          </a:xfrm>
          <a:prstGeom prst="rect">
            <a:avLst/>
          </a:prstGeom>
        </p:spPr>
        <p:txBody>
          <a:bodyPr wrap="none">
            <a:spAutoFit/>
          </a:bodyPr>
          <a:lstStyle/>
          <a:p>
            <a:r>
              <a:rPr lang="ar-SA" b="1" dirty="0">
                <a:solidFill>
                  <a:srgbClr val="0000FF"/>
                </a:solidFill>
                <a:latin typeface="Times New Roman" panose="02020603050405020304" pitchFamily="18" charset="0"/>
                <a:ea typeface="Times New Roman" panose="02020603050405020304" pitchFamily="18" charset="0"/>
                <a:cs typeface="B Titr" pitchFamily="2" charset="-78"/>
              </a:rPr>
              <a:t>جدول متغيرها </a:t>
            </a:r>
            <a:endParaRPr lang="en-US" b="1" dirty="0">
              <a:solidFill>
                <a:srgbClr val="0000FF"/>
              </a:solidFill>
              <a:cs typeface="B Tit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2294240974"/>
              </p:ext>
            </p:extLst>
          </p:nvPr>
        </p:nvGraphicFramePr>
        <p:xfrm>
          <a:off x="1403648" y="764704"/>
          <a:ext cx="6912765" cy="4381595"/>
        </p:xfrm>
        <a:graphic>
          <a:graphicData uri="http://schemas.openxmlformats.org/drawingml/2006/table">
            <a:tbl>
              <a:tblPr rtl="1"/>
              <a:tblGrid>
                <a:gridCol w="495859">
                  <a:extLst>
                    <a:ext uri="{9D8B030D-6E8A-4147-A177-3AD203B41FA5}">
                      <a16:colId xmlns:a16="http://schemas.microsoft.com/office/drawing/2014/main" val="20000"/>
                    </a:ext>
                  </a:extLst>
                </a:gridCol>
                <a:gridCol w="1230551">
                  <a:extLst>
                    <a:ext uri="{9D8B030D-6E8A-4147-A177-3AD203B41FA5}">
                      <a16:colId xmlns:a16="http://schemas.microsoft.com/office/drawing/2014/main" val="20001"/>
                    </a:ext>
                  </a:extLst>
                </a:gridCol>
                <a:gridCol w="495859">
                  <a:extLst>
                    <a:ext uri="{9D8B030D-6E8A-4147-A177-3AD203B41FA5}">
                      <a16:colId xmlns:a16="http://schemas.microsoft.com/office/drawing/2014/main" val="20002"/>
                    </a:ext>
                  </a:extLst>
                </a:gridCol>
                <a:gridCol w="474507">
                  <a:extLst>
                    <a:ext uri="{9D8B030D-6E8A-4147-A177-3AD203B41FA5}">
                      <a16:colId xmlns:a16="http://schemas.microsoft.com/office/drawing/2014/main" val="20003"/>
                    </a:ext>
                  </a:extLst>
                </a:gridCol>
                <a:gridCol w="403330">
                  <a:extLst>
                    <a:ext uri="{9D8B030D-6E8A-4147-A177-3AD203B41FA5}">
                      <a16:colId xmlns:a16="http://schemas.microsoft.com/office/drawing/2014/main" val="20004"/>
                    </a:ext>
                  </a:extLst>
                </a:gridCol>
                <a:gridCol w="427056">
                  <a:extLst>
                    <a:ext uri="{9D8B030D-6E8A-4147-A177-3AD203B41FA5}">
                      <a16:colId xmlns:a16="http://schemas.microsoft.com/office/drawing/2014/main" val="20005"/>
                    </a:ext>
                  </a:extLst>
                </a:gridCol>
                <a:gridCol w="427056">
                  <a:extLst>
                    <a:ext uri="{9D8B030D-6E8A-4147-A177-3AD203B41FA5}">
                      <a16:colId xmlns:a16="http://schemas.microsoft.com/office/drawing/2014/main" val="20006"/>
                    </a:ext>
                  </a:extLst>
                </a:gridCol>
                <a:gridCol w="527711">
                  <a:extLst>
                    <a:ext uri="{9D8B030D-6E8A-4147-A177-3AD203B41FA5}">
                      <a16:colId xmlns:a16="http://schemas.microsoft.com/office/drawing/2014/main" val="20007"/>
                    </a:ext>
                  </a:extLst>
                </a:gridCol>
                <a:gridCol w="2430836">
                  <a:extLst>
                    <a:ext uri="{9D8B030D-6E8A-4147-A177-3AD203B41FA5}">
                      <a16:colId xmlns:a16="http://schemas.microsoft.com/office/drawing/2014/main" val="20008"/>
                    </a:ext>
                  </a:extLst>
                </a:gridCol>
              </a:tblGrid>
              <a:tr h="317598">
                <a:tc rowSpan="2">
                  <a:txBody>
                    <a:bodyPr/>
                    <a:lstStyle/>
                    <a:p>
                      <a:pPr marL="71755" marR="71755" algn="ctr" rtl="0">
                        <a:spcAft>
                          <a:spcPts val="0"/>
                        </a:spcAft>
                      </a:pPr>
                      <a:r>
                        <a:rPr lang="fa-IR" sz="1050" b="1" dirty="0">
                          <a:latin typeface="Tahoma"/>
                          <a:ea typeface="SimSun"/>
                          <a:cs typeface="B Titr" pitchFamily="2" charset="-78"/>
                        </a:rPr>
                        <a:t>رديف</a:t>
                      </a:r>
                      <a:endParaRPr lang="en-US" sz="1800" dirty="0">
                        <a:latin typeface="Times New Roman"/>
                        <a:ea typeface="SimSun"/>
                        <a:cs typeface="B Titr" pitchFamily="2" charset="-78"/>
                      </a:endParaRPr>
                    </a:p>
                  </a:txBody>
                  <a:tcPr marL="67922" marR="67922" marT="0" marB="0" vert="vert27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rowSpan="2">
                  <a:txBody>
                    <a:bodyPr/>
                    <a:lstStyle/>
                    <a:p>
                      <a:pPr algn="ctr" rtl="0">
                        <a:spcAft>
                          <a:spcPts val="0"/>
                        </a:spcAft>
                      </a:pPr>
                      <a:r>
                        <a:rPr lang="fa-IR" sz="1050" b="1" dirty="0">
                          <a:latin typeface="Tahoma"/>
                          <a:ea typeface="SimSun"/>
                          <a:cs typeface="B Titr" pitchFamily="2" charset="-78"/>
                        </a:rPr>
                        <a:t>عنوان متغير</a:t>
                      </a:r>
                      <a:endParaRPr lang="en-US" sz="1800" dirty="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gridSpan="4">
                  <a:txBody>
                    <a:bodyPr/>
                    <a:lstStyle/>
                    <a:p>
                      <a:pPr algn="ctr" rtl="0">
                        <a:spcAft>
                          <a:spcPts val="0"/>
                        </a:spcAft>
                      </a:pPr>
                      <a:r>
                        <a:rPr lang="fa-IR" sz="1050" b="1">
                          <a:latin typeface="Tahoma"/>
                          <a:ea typeface="SimSun"/>
                          <a:cs typeface="B Titr" pitchFamily="2" charset="-78"/>
                        </a:rPr>
                        <a:t>نوع (نقش) متغير</a:t>
                      </a:r>
                      <a:endParaRPr lang="en-US" sz="180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gridSpan="2">
                  <a:txBody>
                    <a:bodyPr/>
                    <a:lstStyle/>
                    <a:p>
                      <a:pPr algn="ctr" rtl="0">
                        <a:spcAft>
                          <a:spcPts val="0"/>
                        </a:spcAft>
                      </a:pPr>
                      <a:r>
                        <a:rPr lang="fa-IR" sz="1050" b="1">
                          <a:latin typeface="Tahoma"/>
                          <a:ea typeface="SimSun"/>
                          <a:cs typeface="B Titr" pitchFamily="2" charset="-78"/>
                        </a:rPr>
                        <a:t>خصوصیات متغیر</a:t>
                      </a:r>
                      <a:endParaRPr lang="en-US" sz="180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rowSpan="2">
                  <a:txBody>
                    <a:bodyPr/>
                    <a:lstStyle/>
                    <a:p>
                      <a:pPr algn="ctr" rtl="0">
                        <a:spcAft>
                          <a:spcPts val="0"/>
                        </a:spcAft>
                      </a:pPr>
                      <a:r>
                        <a:rPr lang="fa-IR" sz="1050" b="1" dirty="0">
                          <a:latin typeface="Tahoma"/>
                          <a:ea typeface="SimSun"/>
                          <a:cs typeface="B Titr" pitchFamily="2" charset="-78"/>
                        </a:rPr>
                        <a:t>مقياس</a:t>
                      </a:r>
                      <a:endParaRPr lang="en-US" sz="1800" dirty="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570419">
                <a:tc vMerge="1">
                  <a:txBody>
                    <a:bodyPr/>
                    <a:lstStyle/>
                    <a:p>
                      <a:pPr rtl="1"/>
                      <a:endParaRPr lang="fa-IR"/>
                    </a:p>
                  </a:txBody>
                  <a:tcPr/>
                </a:tc>
                <a:tc vMerge="1">
                  <a:txBody>
                    <a:bodyPr/>
                    <a:lstStyle/>
                    <a:p>
                      <a:pPr rtl="1"/>
                      <a:endParaRPr lang="fa-IR"/>
                    </a:p>
                  </a:txBody>
                  <a:tcPr/>
                </a:tc>
                <a:tc>
                  <a:txBody>
                    <a:bodyPr/>
                    <a:lstStyle/>
                    <a:p>
                      <a:pPr marL="71755" marR="71755" algn="ctr" rtl="0">
                        <a:spcAft>
                          <a:spcPts val="0"/>
                        </a:spcAft>
                      </a:pPr>
                      <a:r>
                        <a:rPr lang="fa-IR" sz="1050" b="1" dirty="0">
                          <a:latin typeface="Tahoma"/>
                          <a:ea typeface="SimSun"/>
                          <a:cs typeface="B Titr" pitchFamily="2" charset="-78"/>
                        </a:rPr>
                        <a:t>زمينه ای</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مخدوش كننده</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مستقل</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وابسته</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كمي</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كيفي</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vMerge="1">
                  <a:txBody>
                    <a:bodyPr/>
                    <a:lstStyle/>
                    <a:p>
                      <a:pPr rtl="1"/>
                      <a:endParaRPr lang="fa-IR"/>
                    </a:p>
                  </a:txBody>
                  <a:tcPr/>
                </a:tc>
                <a:extLst>
                  <a:ext uri="{0D108BD9-81ED-4DB2-BD59-A6C34878D82A}">
                    <a16:rowId xmlns:a16="http://schemas.microsoft.com/office/drawing/2014/main" val="10001"/>
                  </a:ext>
                </a:extLst>
              </a:tr>
              <a:tr h="317598">
                <a:tc>
                  <a:txBody>
                    <a:bodyPr/>
                    <a:lstStyle/>
                    <a:p>
                      <a:pPr algn="ctr" rtl="1">
                        <a:spcAft>
                          <a:spcPts val="0"/>
                        </a:spcAft>
                      </a:pPr>
                      <a:r>
                        <a:rPr lang="ar-SA" sz="1600" dirty="0">
                          <a:latin typeface="Times New Roman"/>
                          <a:ea typeface="SimSun"/>
                          <a:cs typeface="B Nazanin"/>
                        </a:rPr>
                        <a:t>1</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7598">
                <a:tc>
                  <a:txBody>
                    <a:bodyPr/>
                    <a:lstStyle/>
                    <a:p>
                      <a:pPr algn="ctr" rtl="1">
                        <a:spcAft>
                          <a:spcPts val="0"/>
                        </a:spcAft>
                      </a:pPr>
                      <a:r>
                        <a:rPr lang="ar-SA" sz="1600" dirty="0">
                          <a:latin typeface="Times New Roman"/>
                          <a:ea typeface="SimSun"/>
                          <a:cs typeface="B Nazanin"/>
                        </a:rPr>
                        <a:t>2</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7598">
                <a:tc>
                  <a:txBody>
                    <a:bodyPr/>
                    <a:lstStyle/>
                    <a:p>
                      <a:pPr algn="ctr" rtl="1">
                        <a:spcAft>
                          <a:spcPts val="0"/>
                        </a:spcAft>
                      </a:pPr>
                      <a:r>
                        <a:rPr lang="ar-SA" sz="1600" dirty="0">
                          <a:latin typeface="Times New Roman"/>
                          <a:ea typeface="SimSun"/>
                          <a:cs typeface="B Nazanin"/>
                        </a:rPr>
                        <a:t>3</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7598">
                <a:tc>
                  <a:txBody>
                    <a:bodyPr/>
                    <a:lstStyle/>
                    <a:p>
                      <a:pPr algn="ctr" rtl="1">
                        <a:spcAft>
                          <a:spcPts val="0"/>
                        </a:spcAft>
                      </a:pPr>
                      <a:r>
                        <a:rPr lang="ar-SA" sz="1600" dirty="0">
                          <a:latin typeface="Times New Roman"/>
                          <a:ea typeface="SimSun"/>
                          <a:cs typeface="B Nazanin"/>
                        </a:rPr>
                        <a:t>4</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7598">
                <a:tc>
                  <a:txBody>
                    <a:bodyPr/>
                    <a:lstStyle/>
                    <a:p>
                      <a:pPr algn="ctr" rtl="1">
                        <a:spcAft>
                          <a:spcPts val="0"/>
                        </a:spcAft>
                      </a:pPr>
                      <a:r>
                        <a:rPr lang="ar-SA" sz="1600" dirty="0">
                          <a:latin typeface="Times New Roman"/>
                          <a:ea typeface="SimSun"/>
                          <a:cs typeface="B Nazanin"/>
                        </a:rPr>
                        <a:t>5</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7598">
                <a:tc>
                  <a:txBody>
                    <a:bodyPr/>
                    <a:lstStyle/>
                    <a:p>
                      <a:pPr algn="ctr" rtl="0">
                        <a:spcAft>
                          <a:spcPts val="0"/>
                        </a:spcAft>
                      </a:pPr>
                      <a:r>
                        <a:rPr lang="ar-SA" sz="1600" dirty="0">
                          <a:latin typeface="Times New Roman"/>
                          <a:ea typeface="SimSun"/>
                          <a:cs typeface="B Nazanin"/>
                        </a:rPr>
                        <a:t>6</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7598">
                <a:tc>
                  <a:txBody>
                    <a:bodyPr/>
                    <a:lstStyle/>
                    <a:p>
                      <a:pPr algn="ctr" rtl="1">
                        <a:spcAft>
                          <a:spcPts val="0"/>
                        </a:spcAft>
                      </a:pPr>
                      <a:r>
                        <a:rPr lang="ar-SA" sz="1600" dirty="0">
                          <a:latin typeface="Times New Roman"/>
                          <a:ea typeface="SimSun"/>
                          <a:cs typeface="B Nazanin"/>
                        </a:rPr>
                        <a:t>7</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7598">
                <a:tc>
                  <a:txBody>
                    <a:bodyPr/>
                    <a:lstStyle/>
                    <a:p>
                      <a:pPr algn="ctr" rtl="1">
                        <a:spcAft>
                          <a:spcPts val="0"/>
                        </a:spcAft>
                      </a:pPr>
                      <a:r>
                        <a:rPr lang="ar-SA" sz="1600" dirty="0">
                          <a:latin typeface="Times New Roman"/>
                          <a:ea typeface="SimSun"/>
                          <a:cs typeface="B Nazanin"/>
                        </a:rPr>
                        <a:t>8</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7598">
                <a:tc>
                  <a:txBody>
                    <a:bodyPr/>
                    <a:lstStyle/>
                    <a:p>
                      <a:pPr algn="ctr" rtl="1">
                        <a:spcAft>
                          <a:spcPts val="0"/>
                        </a:spcAft>
                      </a:pPr>
                      <a:r>
                        <a:rPr lang="ar-SA" sz="1600" dirty="0">
                          <a:latin typeface="Times New Roman"/>
                          <a:ea typeface="SimSun"/>
                          <a:cs typeface="B Nazanin"/>
                        </a:rPr>
                        <a:t>9</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dirty="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7598">
                <a:tc>
                  <a:txBody>
                    <a:bodyPr/>
                    <a:lstStyle/>
                    <a:p>
                      <a:pPr algn="ctr" rtl="1">
                        <a:spcAft>
                          <a:spcPts val="0"/>
                        </a:spcAft>
                      </a:pPr>
                      <a:r>
                        <a:rPr lang="ar-SA" sz="1600" dirty="0">
                          <a:latin typeface="Times New Roman"/>
                          <a:ea typeface="SimSun"/>
                          <a:cs typeface="B Nazanin"/>
                        </a:rPr>
                        <a:t>10</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200" dirty="0">
                        <a:latin typeface="Times New Roman"/>
                        <a:ea typeface="Times New Roma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dirty="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17598">
                <a:tc>
                  <a:txBody>
                    <a:bodyPr/>
                    <a:lstStyle/>
                    <a:p>
                      <a:pPr algn="ctr" rtl="1">
                        <a:spcAft>
                          <a:spcPts val="0"/>
                        </a:spcAft>
                      </a:pPr>
                      <a:r>
                        <a:rPr lang="fa-IR" sz="1600" dirty="0" smtClean="0">
                          <a:latin typeface="Times New Roman"/>
                          <a:ea typeface="SimSun"/>
                          <a:cs typeface="Arial"/>
                        </a:rPr>
                        <a:t>11</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200" dirty="0">
                        <a:latin typeface="Times New Roman"/>
                        <a:ea typeface="Times New Roma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dirty="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9" name="Slide Number Placeholder 8"/>
          <p:cNvSpPr>
            <a:spLocks noGrp="1"/>
          </p:cNvSpPr>
          <p:nvPr>
            <p:ph type="sldNum" sz="quarter" idx="12"/>
          </p:nvPr>
        </p:nvSpPr>
        <p:spPr>
          <a:xfrm>
            <a:off x="611559" y="714709"/>
            <a:ext cx="476763" cy="520700"/>
          </a:xfrm>
        </p:spPr>
        <p:txBody>
          <a:bodyPr/>
          <a:lstStyle/>
          <a:p>
            <a:fld id="{03D75743-879A-44A4-9263-9DE3E0A0BE64}" type="slidenum">
              <a:rPr lang="fa-IR" sz="1600" smtClean="0">
                <a:cs typeface="B Titr" panose="00000700000000000000" pitchFamily="2" charset="-78"/>
              </a:rPr>
              <a:pPr/>
              <a:t>20</a:t>
            </a:fld>
            <a:endParaRPr lang="fa-IR" sz="1600" dirty="0">
              <a:cs typeface="B Titr" panose="00000700000000000000" pitchFamily="2" charset="-78"/>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2" name="TextBox 1"/>
          <p:cNvSpPr txBox="1"/>
          <p:nvPr/>
        </p:nvSpPr>
        <p:spPr>
          <a:xfrm>
            <a:off x="899590" y="5589240"/>
            <a:ext cx="7920879" cy="646331"/>
          </a:xfrm>
          <a:prstGeom prst="rect">
            <a:avLst/>
          </a:prstGeom>
          <a:noFill/>
        </p:spPr>
        <p:txBody>
          <a:bodyPr wrap="square" rtlCol="1">
            <a:spAutoFit/>
          </a:bodyPr>
          <a:lstStyle/>
          <a:p>
            <a:pPr algn="r" rtl="1"/>
            <a:r>
              <a:rPr lang="fa-IR" b="1" dirty="0" smtClean="0">
                <a:cs typeface="B Nazanin" panose="00000400000000000000" pitchFamily="2" charset="-78"/>
              </a:rPr>
              <a:t>درصورتیکه تعداد متغییرها زیاد است، آنها را کامل بنویسید، ولی فقط عنوان و نوع متغییر را بیان کنید. به نوع و نقش متغییر دقت کنید.</a:t>
            </a:r>
            <a:endParaRPr lang="fa-IR" b="1"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02175" y="476672"/>
            <a:ext cx="2125903" cy="461665"/>
          </a:xfrm>
          <a:prstGeom prst="rect">
            <a:avLst/>
          </a:prstGeom>
        </p:spPr>
        <p:txBody>
          <a:bodyPr wrap="none">
            <a:spAutoFit/>
          </a:bodyPr>
          <a:lstStyle/>
          <a:p>
            <a:r>
              <a:rPr lang="fa-IR" sz="2400" b="1" dirty="0" smtClean="0">
                <a:solidFill>
                  <a:srgbClr val="0000FF"/>
                </a:solidFill>
                <a:latin typeface="Times New Roman" panose="02020603050405020304" pitchFamily="18" charset="0"/>
                <a:cs typeface="B Titr" pitchFamily="2" charset="-78"/>
              </a:rPr>
              <a:t>جدول زمان‌بندی:</a:t>
            </a:r>
            <a:endParaRPr lang="en-US" sz="2400" b="1" dirty="0">
              <a:solidFill>
                <a:srgbClr val="0000FF"/>
              </a:solidFill>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4025406580"/>
              </p:ext>
            </p:extLst>
          </p:nvPr>
        </p:nvGraphicFramePr>
        <p:xfrm>
          <a:off x="611560" y="1563015"/>
          <a:ext cx="8136905" cy="1656185"/>
        </p:xfrm>
        <a:graphic>
          <a:graphicData uri="http://schemas.openxmlformats.org/drawingml/2006/table">
            <a:tbl>
              <a:tblPr rtl="1"/>
              <a:tblGrid>
                <a:gridCol w="1919149">
                  <a:extLst>
                    <a:ext uri="{9D8B030D-6E8A-4147-A177-3AD203B41FA5}">
                      <a16:colId xmlns:a16="http://schemas.microsoft.com/office/drawing/2014/main" val="20000"/>
                    </a:ext>
                  </a:extLst>
                </a:gridCol>
                <a:gridCol w="686596">
                  <a:extLst>
                    <a:ext uri="{9D8B030D-6E8A-4147-A177-3AD203B41FA5}">
                      <a16:colId xmlns:a16="http://schemas.microsoft.com/office/drawing/2014/main" val="20001"/>
                    </a:ext>
                  </a:extLst>
                </a:gridCol>
                <a:gridCol w="460930">
                  <a:extLst>
                    <a:ext uri="{9D8B030D-6E8A-4147-A177-3AD203B41FA5}">
                      <a16:colId xmlns:a16="http://schemas.microsoft.com/office/drawing/2014/main" val="20002"/>
                    </a:ext>
                  </a:extLst>
                </a:gridCol>
                <a:gridCol w="460930">
                  <a:extLst>
                    <a:ext uri="{9D8B030D-6E8A-4147-A177-3AD203B41FA5}">
                      <a16:colId xmlns:a16="http://schemas.microsoft.com/office/drawing/2014/main" val="20003"/>
                    </a:ext>
                  </a:extLst>
                </a:gridCol>
                <a:gridCol w="460930">
                  <a:extLst>
                    <a:ext uri="{9D8B030D-6E8A-4147-A177-3AD203B41FA5}">
                      <a16:colId xmlns:a16="http://schemas.microsoft.com/office/drawing/2014/main" val="20004"/>
                    </a:ext>
                  </a:extLst>
                </a:gridCol>
                <a:gridCol w="460930">
                  <a:extLst>
                    <a:ext uri="{9D8B030D-6E8A-4147-A177-3AD203B41FA5}">
                      <a16:colId xmlns:a16="http://schemas.microsoft.com/office/drawing/2014/main" val="20005"/>
                    </a:ext>
                  </a:extLst>
                </a:gridCol>
                <a:gridCol w="460930">
                  <a:extLst>
                    <a:ext uri="{9D8B030D-6E8A-4147-A177-3AD203B41FA5}">
                      <a16:colId xmlns:a16="http://schemas.microsoft.com/office/drawing/2014/main" val="20006"/>
                    </a:ext>
                  </a:extLst>
                </a:gridCol>
                <a:gridCol w="460930">
                  <a:extLst>
                    <a:ext uri="{9D8B030D-6E8A-4147-A177-3AD203B41FA5}">
                      <a16:colId xmlns:a16="http://schemas.microsoft.com/office/drawing/2014/main" val="20007"/>
                    </a:ext>
                  </a:extLst>
                </a:gridCol>
                <a:gridCol w="460930">
                  <a:extLst>
                    <a:ext uri="{9D8B030D-6E8A-4147-A177-3AD203B41FA5}">
                      <a16:colId xmlns:a16="http://schemas.microsoft.com/office/drawing/2014/main" val="20008"/>
                    </a:ext>
                  </a:extLst>
                </a:gridCol>
                <a:gridCol w="460930">
                  <a:extLst>
                    <a:ext uri="{9D8B030D-6E8A-4147-A177-3AD203B41FA5}">
                      <a16:colId xmlns:a16="http://schemas.microsoft.com/office/drawing/2014/main" val="20009"/>
                    </a:ext>
                  </a:extLst>
                </a:gridCol>
                <a:gridCol w="460930">
                  <a:extLst>
                    <a:ext uri="{9D8B030D-6E8A-4147-A177-3AD203B41FA5}">
                      <a16:colId xmlns:a16="http://schemas.microsoft.com/office/drawing/2014/main" val="20010"/>
                    </a:ext>
                  </a:extLst>
                </a:gridCol>
                <a:gridCol w="460930">
                  <a:extLst>
                    <a:ext uri="{9D8B030D-6E8A-4147-A177-3AD203B41FA5}">
                      <a16:colId xmlns:a16="http://schemas.microsoft.com/office/drawing/2014/main" val="20011"/>
                    </a:ext>
                  </a:extLst>
                </a:gridCol>
                <a:gridCol w="460930">
                  <a:extLst>
                    <a:ext uri="{9D8B030D-6E8A-4147-A177-3AD203B41FA5}">
                      <a16:colId xmlns:a16="http://schemas.microsoft.com/office/drawing/2014/main" val="20012"/>
                    </a:ext>
                  </a:extLst>
                </a:gridCol>
                <a:gridCol w="460930">
                  <a:extLst>
                    <a:ext uri="{9D8B030D-6E8A-4147-A177-3AD203B41FA5}">
                      <a16:colId xmlns:a16="http://schemas.microsoft.com/office/drawing/2014/main" val="20013"/>
                    </a:ext>
                  </a:extLst>
                </a:gridCol>
              </a:tblGrid>
              <a:tr h="331237">
                <a:tc rowSpan="2">
                  <a:txBody>
                    <a:bodyPr/>
                    <a:lstStyle/>
                    <a:p>
                      <a:pPr algn="ctr" rtl="0">
                        <a:spcAft>
                          <a:spcPts val="0"/>
                        </a:spcAft>
                      </a:pPr>
                      <a:r>
                        <a:rPr lang="fa-IR" sz="1100" b="1" dirty="0">
                          <a:latin typeface="Times New Roman"/>
                          <a:ea typeface="SimSun"/>
                          <a:cs typeface="B Nazanin"/>
                        </a:rPr>
                        <a:t>فعاليت هاي اجرايي</a:t>
                      </a:r>
                      <a:endParaRPr lang="en-US" sz="1800" dirty="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rowSpan="2">
                  <a:txBody>
                    <a:bodyPr/>
                    <a:lstStyle/>
                    <a:p>
                      <a:pPr algn="ctr" rtl="0">
                        <a:spcAft>
                          <a:spcPts val="0"/>
                        </a:spcAft>
                      </a:pPr>
                      <a:r>
                        <a:rPr lang="fa-IR" sz="1100" b="1">
                          <a:latin typeface="Times New Roman"/>
                          <a:ea typeface="SimSun"/>
                          <a:cs typeface="B Nazanin"/>
                        </a:rPr>
                        <a:t>زمان كل</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gridSpan="12">
                  <a:txBody>
                    <a:bodyPr/>
                    <a:lstStyle/>
                    <a:p>
                      <a:pPr algn="ctr" rtl="0">
                        <a:spcAft>
                          <a:spcPts val="0"/>
                        </a:spcAft>
                      </a:pPr>
                      <a:r>
                        <a:rPr lang="fa-IR" sz="800" b="1">
                          <a:latin typeface="Times New Roman"/>
                          <a:ea typeface="SimSun"/>
                          <a:cs typeface="B Nazanin"/>
                        </a:rPr>
                        <a:t>زمان اجرا به ماه</a:t>
                      </a:r>
                      <a:endParaRPr lang="en-US" sz="11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31237">
                <a:tc vMerge="1">
                  <a:txBody>
                    <a:bodyPr/>
                    <a:lstStyle/>
                    <a:p>
                      <a:pPr rtl="1"/>
                      <a:endParaRPr lang="fa-IR"/>
                    </a:p>
                  </a:txBody>
                  <a:tcPr/>
                </a:tc>
                <a:tc vMerge="1">
                  <a:txBody>
                    <a:bodyPr/>
                    <a:lstStyle/>
                    <a:p>
                      <a:pPr rtl="1"/>
                      <a:endParaRPr lang="fa-IR"/>
                    </a:p>
                  </a:txBody>
                  <a:tcPr/>
                </a:tc>
                <a:tc>
                  <a:txBody>
                    <a:bodyPr/>
                    <a:lstStyle/>
                    <a:p>
                      <a:pPr algn="ctr" rtl="0">
                        <a:spcAft>
                          <a:spcPts val="0"/>
                        </a:spcAft>
                      </a:pPr>
                      <a:r>
                        <a:rPr lang="fa-IR" sz="1100" b="1">
                          <a:latin typeface="Times New Roman"/>
                          <a:ea typeface="SimSun"/>
                          <a:cs typeface="B Nazanin"/>
                        </a:rPr>
                        <a:t>1</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2</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3</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4</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5</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6</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7</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8</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9</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10</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11</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12</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1"/>
                  </a:ext>
                </a:extLst>
              </a:tr>
              <a:tr h="331237">
                <a:tc>
                  <a:txBody>
                    <a:bodyPr/>
                    <a:lstStyle/>
                    <a:p>
                      <a:pPr algn="ctr" rtl="1">
                        <a:spcAft>
                          <a:spcPts val="0"/>
                        </a:spcAft>
                        <a:tabLst>
                          <a:tab pos="413385" algn="l"/>
                        </a:tabLst>
                      </a:pPr>
                      <a:r>
                        <a:rPr lang="fa-IR" sz="1050" b="1" dirty="0">
                          <a:latin typeface="Tahoma"/>
                          <a:ea typeface="SimSun"/>
                          <a:cs typeface="B Nazanin"/>
                        </a:rPr>
                        <a:t>جمع آوري اطلاعات، تكميل پرسشنامه و ورود به نرم افزار</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1237">
                <a:tc>
                  <a:txBody>
                    <a:bodyPr/>
                    <a:lstStyle/>
                    <a:p>
                      <a:pPr algn="ctr" rtl="1">
                        <a:spcAft>
                          <a:spcPts val="0"/>
                        </a:spcAft>
                        <a:tabLst>
                          <a:tab pos="413385" algn="l"/>
                        </a:tabLst>
                      </a:pPr>
                      <a:r>
                        <a:rPr lang="fa-IR" sz="1050" b="1" dirty="0">
                          <a:latin typeface="Tahoma"/>
                          <a:ea typeface="SimSun"/>
                          <a:cs typeface="B Nazanin"/>
                        </a:rPr>
                        <a:t>تجزيه و تحليل اطلاعات</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1237">
                <a:tc>
                  <a:txBody>
                    <a:bodyPr/>
                    <a:lstStyle/>
                    <a:p>
                      <a:pPr algn="ctr" rtl="1">
                        <a:spcAft>
                          <a:spcPts val="0"/>
                        </a:spcAft>
                        <a:tabLst>
                          <a:tab pos="413385" algn="l"/>
                        </a:tabLst>
                      </a:pPr>
                      <a:r>
                        <a:rPr lang="fa-IR" sz="1050" b="1" dirty="0">
                          <a:latin typeface="Tahoma"/>
                          <a:ea typeface="SimSun"/>
                          <a:cs typeface="B Nazanin"/>
                        </a:rPr>
                        <a:t>بازنگري و نتيجه گيري و نگارش متن</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a:xfrm>
            <a:off x="611560" y="734986"/>
            <a:ext cx="501588" cy="520700"/>
          </a:xfrm>
        </p:spPr>
        <p:txBody>
          <a:bodyPr/>
          <a:lstStyle/>
          <a:p>
            <a:fld id="{03D75743-879A-44A4-9263-9DE3E0A0BE64}" type="slidenum">
              <a:rPr lang="fa-IR" sz="1600" smtClean="0">
                <a:cs typeface="B Titr" panose="00000700000000000000" pitchFamily="2" charset="-78"/>
              </a:rPr>
              <a:pPr/>
              <a:t>21</a:t>
            </a:fld>
            <a:endParaRPr lang="fa-IR" sz="1600" dirty="0">
              <a:cs typeface="B Titr" panose="00000700000000000000" pitchFamily="2" charset="-78"/>
            </a:endParaRPr>
          </a:p>
        </p:txBody>
      </p:sp>
      <p:sp>
        <p:nvSpPr>
          <p:cNvPr id="2" name="TextBox 1"/>
          <p:cNvSpPr txBox="1"/>
          <p:nvPr/>
        </p:nvSpPr>
        <p:spPr>
          <a:xfrm>
            <a:off x="1331640" y="4797152"/>
            <a:ext cx="7168446" cy="1569660"/>
          </a:xfrm>
          <a:prstGeom prst="rect">
            <a:avLst/>
          </a:prstGeom>
          <a:noFill/>
        </p:spPr>
        <p:txBody>
          <a:bodyPr wrap="square" rtlCol="1">
            <a:spAutoFit/>
          </a:bodyPr>
          <a:lstStyle/>
          <a:p>
            <a:pPr algn="r" rtl="1">
              <a:lnSpc>
                <a:spcPct val="200000"/>
              </a:lnSpc>
            </a:pPr>
            <a:r>
              <a:rPr lang="fa-IR" sz="2400" b="1" dirty="0" smtClean="0">
                <a:cs typeface="B Nazanin" panose="00000400000000000000" pitchFamily="2" charset="-78"/>
              </a:rPr>
              <a:t>مهمترین چالش‌ها و مشکلات پایان‌نامه خود را نام ببرید.</a:t>
            </a:r>
          </a:p>
          <a:p>
            <a:pPr algn="r" rtl="1">
              <a:lnSpc>
                <a:spcPct val="200000"/>
              </a:lnSpc>
            </a:pPr>
            <a:r>
              <a:rPr lang="fa-IR" sz="2400" b="1" dirty="0" smtClean="0">
                <a:cs typeface="B Nazanin" panose="00000400000000000000" pitchFamily="2" charset="-78"/>
              </a:rPr>
              <a:t>1- ...	2- ...	3- ...	4- ...</a:t>
            </a:r>
            <a:endParaRPr lang="fa-IR" sz="2400" b="1" dirty="0">
              <a:cs typeface="B Nazanin" panose="00000400000000000000" pitchFamily="2" charset="-78"/>
            </a:endParaRPr>
          </a:p>
        </p:txBody>
      </p:sp>
      <p:pic>
        <p:nvPicPr>
          <p:cNvPr id="9" name="Picture 8"/>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109541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3148" y="4725144"/>
            <a:ext cx="7635316" cy="830997"/>
          </a:xfrm>
          <a:prstGeom prst="rect">
            <a:avLst/>
          </a:prstGeom>
        </p:spPr>
        <p:txBody>
          <a:bodyPr wrap="square">
            <a:spAutoFit/>
          </a:bodyPr>
          <a:lstStyle/>
          <a:p>
            <a:r>
              <a:rPr lang="fa-IR" sz="4800" b="1" dirty="0" smtClean="0">
                <a:solidFill>
                  <a:srgbClr val="0000FF"/>
                </a:solidFill>
                <a:latin typeface="IranNastaliq" pitchFamily="18" charset="0"/>
                <a:cs typeface="B Nazanin Outline" panose="00000400000000000000" pitchFamily="2" charset="-78"/>
              </a:rPr>
              <a:t>با تشکر از   توجه شما</a:t>
            </a:r>
            <a:endParaRPr lang="en-US" sz="4800" b="1" dirty="0">
              <a:solidFill>
                <a:srgbClr val="0000FF"/>
              </a:solidFill>
              <a:latin typeface="IranNastaliq" pitchFamily="18" charset="0"/>
              <a:cs typeface="B Nazanin Outline" panose="00000400000000000000" pitchFamily="2" charset="-78"/>
            </a:endParaRPr>
          </a:p>
        </p:txBody>
      </p:sp>
      <p:sp>
        <p:nvSpPr>
          <p:cNvPr id="26626" name="AutoShape 2" descr="رتبه لازم قبولی پزشکی 98 پردیس خودگردان علوم پزشکی کاشان "/>
          <p:cNvSpPr>
            <a:spLocks noChangeAspect="1" noChangeArrowheads="1"/>
          </p:cNvSpPr>
          <p:nvPr/>
        </p:nvSpPr>
        <p:spPr bwMode="auto">
          <a:xfrm>
            <a:off x="8355013" y="-1371600"/>
            <a:ext cx="5143500" cy="2857500"/>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Slide Number Placeholder 4"/>
          <p:cNvSpPr>
            <a:spLocks noGrp="1"/>
          </p:cNvSpPr>
          <p:nvPr>
            <p:ph type="sldNum" sz="quarter" idx="12"/>
          </p:nvPr>
        </p:nvSpPr>
        <p:spPr>
          <a:xfrm>
            <a:off x="503548" y="692696"/>
            <a:ext cx="609600" cy="520700"/>
          </a:xfrm>
        </p:spPr>
        <p:txBody>
          <a:bodyPr/>
          <a:lstStyle/>
          <a:p>
            <a:fld id="{03D75743-879A-44A4-9263-9DE3E0A0BE64}" type="slidenum">
              <a:rPr lang="fa-IR" sz="1600" smtClean="0">
                <a:cs typeface="B Titr" panose="00000700000000000000" pitchFamily="2" charset="-78"/>
              </a:rPr>
              <a:pPr/>
              <a:t>22</a:t>
            </a:fld>
            <a:endParaRPr lang="fa-IR" sz="1600" dirty="0">
              <a:cs typeface="B Titr" panose="00000700000000000000" pitchFamily="2" charset="-78"/>
            </a:endParaRPr>
          </a:p>
        </p:txBody>
      </p:sp>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237" y="1412776"/>
            <a:ext cx="8525747" cy="2664296"/>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23</a:t>
            </a:fld>
            <a:endParaRPr lang="fa-IR" sz="1600" dirty="0">
              <a:cs typeface="B Titr" panose="00000700000000000000" pitchFamily="2" charset="-78"/>
            </a:endParaRPr>
          </a:p>
        </p:txBody>
      </p:sp>
      <p:sp>
        <p:nvSpPr>
          <p:cNvPr id="3" name="TextBox 2"/>
          <p:cNvSpPr txBox="1"/>
          <p:nvPr/>
        </p:nvSpPr>
        <p:spPr>
          <a:xfrm>
            <a:off x="1133364" y="1262088"/>
            <a:ext cx="7272808" cy="800219"/>
          </a:xfrm>
          <a:prstGeom prst="rect">
            <a:avLst/>
          </a:prstGeom>
          <a:noFill/>
        </p:spPr>
        <p:txBody>
          <a:bodyPr wrap="square" rtlCol="1">
            <a:spAutoFit/>
          </a:bodyPr>
          <a:lstStyle/>
          <a:p>
            <a:pPr algn="just" rtl="1">
              <a:lnSpc>
                <a:spcPct val="150000"/>
              </a:lnSpc>
            </a:pPr>
            <a:r>
              <a:rPr lang="fa-IR" sz="1600" b="1" dirty="0" smtClean="0">
                <a:solidFill>
                  <a:srgbClr val="FF0000"/>
                </a:solidFill>
                <a:cs typeface="B Nazanin" panose="00000400000000000000" pitchFamily="2" charset="-78"/>
              </a:rPr>
              <a:t>مجددا عنوان فارسی و انگلیسی پایان نامه خود را در این اسلاید بنویسید. پس از ارائه خود این اسلاید باشد تا دقیقا هنگام سوال اعضای شورا عنوان پروپوزال شما مشخص باشد.</a:t>
            </a:r>
            <a:endParaRPr lang="fa-IR" sz="1600" b="1" dirty="0">
              <a:solidFill>
                <a:srgbClr val="FF0000"/>
              </a:solidFill>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Rectangle 4"/>
          <p:cNvSpPr/>
          <p:nvPr/>
        </p:nvSpPr>
        <p:spPr>
          <a:xfrm>
            <a:off x="2483768" y="317689"/>
            <a:ext cx="4572000" cy="923330"/>
          </a:xfrm>
          <a:prstGeom prst="rect">
            <a:avLst/>
          </a:prstGeom>
        </p:spPr>
        <p:txBody>
          <a:bodyPr>
            <a:spAutoFit/>
          </a:bodyPr>
          <a:lstStyle/>
          <a:p>
            <a:pPr algn="ctr"/>
            <a:r>
              <a:rPr lang="ar-SA" b="1" dirty="0">
                <a:solidFill>
                  <a:srgbClr val="0000FF"/>
                </a:solidFill>
                <a:latin typeface="Times New Roman" panose="02020603050405020304" pitchFamily="18" charset="0"/>
                <a:ea typeface="Times New Roman" panose="02020603050405020304" pitchFamily="18" charset="0"/>
                <a:cs typeface="B Titr" pitchFamily="2" charset="-78"/>
              </a:rPr>
              <a:t>عنوان</a:t>
            </a:r>
            <a:r>
              <a:rPr lang="fa-IR" b="1" dirty="0">
                <a:solidFill>
                  <a:srgbClr val="0000FF"/>
                </a:solidFill>
                <a:latin typeface="Times New Roman" panose="02020603050405020304" pitchFamily="18" charset="0"/>
                <a:ea typeface="Times New Roman" panose="02020603050405020304" pitchFamily="18" charset="0"/>
                <a:cs typeface="B Titr" pitchFamily="2" charset="-78"/>
              </a:rPr>
              <a:t> فارسی</a:t>
            </a:r>
            <a:r>
              <a:rPr lang="ar-SA" b="1" dirty="0" smtClean="0">
                <a:solidFill>
                  <a:srgbClr val="0000FF"/>
                </a:solidFill>
                <a:latin typeface="Times New Roman" panose="02020603050405020304" pitchFamily="18" charset="0"/>
                <a:ea typeface="Times New Roman" panose="02020603050405020304" pitchFamily="18" charset="0"/>
                <a:cs typeface="B Titr" pitchFamily="2" charset="-78"/>
              </a:rPr>
              <a:t>:</a:t>
            </a:r>
            <a:endParaRPr lang="fa-IR"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endParaRPr lang="fa-IR"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r>
              <a:rPr lang="fa-IR" b="1" dirty="0">
                <a:solidFill>
                  <a:srgbClr val="0000FF"/>
                </a:solidFill>
                <a:latin typeface="Times New Roman" panose="02020603050405020304" pitchFamily="18" charset="0"/>
                <a:ea typeface="Calibri" panose="020F0502020204030204" pitchFamily="34" charset="0"/>
                <a:cs typeface="B Titr" pitchFamily="2" charset="-78"/>
              </a:rPr>
              <a:t>عنوان انگلیسی</a:t>
            </a:r>
            <a:r>
              <a:rPr lang="fa-IR" b="1" dirty="0" smtClean="0">
                <a:solidFill>
                  <a:srgbClr val="0000FF"/>
                </a:solidFill>
                <a:latin typeface="Times New Roman" panose="02020603050405020304" pitchFamily="18" charset="0"/>
                <a:ea typeface="Calibri" panose="020F0502020204030204" pitchFamily="34" charset="0"/>
                <a:cs typeface="B Titr" pitchFamily="2" charset="-78"/>
              </a:rPr>
              <a:t>:</a:t>
            </a:r>
            <a:endParaRPr lang="fa-IR" b="1" dirty="0">
              <a:solidFill>
                <a:srgbClr val="0000FF"/>
              </a:solidFill>
              <a:latin typeface="Times New Roman" panose="02020603050405020304" pitchFamily="18" charset="0"/>
              <a:ea typeface="Calibri" panose="020F0502020204030204" pitchFamily="34" charset="0"/>
              <a:cs typeface="B Titr" pitchFamily="2" charset="-78"/>
            </a:endParaRPr>
          </a:p>
        </p:txBody>
      </p:sp>
      <p:sp>
        <p:nvSpPr>
          <p:cNvPr id="6" name="TextBox 5"/>
          <p:cNvSpPr txBox="1"/>
          <p:nvPr/>
        </p:nvSpPr>
        <p:spPr>
          <a:xfrm>
            <a:off x="755576" y="2204864"/>
            <a:ext cx="7776864" cy="3785652"/>
          </a:xfrm>
          <a:prstGeom prst="rect">
            <a:avLst/>
          </a:prstGeom>
          <a:noFill/>
        </p:spPr>
        <p:txBody>
          <a:bodyPr wrap="square" rtlCol="1">
            <a:spAutoFit/>
          </a:bodyPr>
          <a:lstStyle/>
          <a:p>
            <a:pPr marL="342900" indent="-342900" algn="just" rtl="1">
              <a:lnSpc>
                <a:spcPct val="150000"/>
              </a:lnSpc>
              <a:buFont typeface="+mj-lt"/>
              <a:buAutoNum type="arabicPeriod"/>
            </a:pPr>
            <a:r>
              <a:rPr lang="fa-IR" sz="1600" b="1" dirty="0" smtClean="0">
                <a:cs typeface="B Nazanin" panose="00000400000000000000" pitchFamily="2" charset="-78"/>
              </a:rPr>
              <a:t>در برگه‌های جلوی اعضای شورا عنوان پروپوزال شما که در سامانه ثبت شده است قرار دارد.</a:t>
            </a:r>
          </a:p>
          <a:p>
            <a:pPr marL="342900" indent="-342900" algn="just" rtl="1">
              <a:lnSpc>
                <a:spcPct val="150000"/>
              </a:lnSpc>
              <a:buFont typeface="+mj-lt"/>
              <a:buAutoNum type="arabicPeriod"/>
            </a:pPr>
            <a:r>
              <a:rPr lang="fa-IR" sz="1600" b="1" dirty="0" smtClean="0">
                <a:cs typeface="B Nazanin" panose="00000400000000000000" pitchFamily="2" charset="-78"/>
              </a:rPr>
              <a:t>عنوان پروپوزال شما که در کمیته اخلاق بررسی می‌شود. دقیقا همان عنوان ثبت شده در سامانه پژوهان است، </a:t>
            </a:r>
          </a:p>
          <a:p>
            <a:pPr marL="342900" indent="-342900" algn="just" rtl="1">
              <a:lnSpc>
                <a:spcPct val="150000"/>
              </a:lnSpc>
              <a:buFont typeface="+mj-lt"/>
              <a:buAutoNum type="arabicPeriod"/>
            </a:pPr>
            <a:r>
              <a:rPr lang="fa-IR" sz="1600" b="1" dirty="0" smtClean="0">
                <a:cs typeface="B Nazanin" panose="00000400000000000000" pitchFamily="2" charset="-78"/>
              </a:rPr>
              <a:t>کد اخلاق به این عنوان تعلق می‌گیرد در زمان دفاع در صورت جلسه نیز این عنوان نوشته می‌شود.</a:t>
            </a:r>
          </a:p>
          <a:p>
            <a:pPr marL="342900" indent="-342900" algn="just" rtl="1">
              <a:lnSpc>
                <a:spcPct val="150000"/>
              </a:lnSpc>
              <a:buFont typeface="+mj-lt"/>
              <a:buAutoNum type="arabicPeriod"/>
            </a:pPr>
            <a:r>
              <a:rPr lang="fa-IR" sz="1600" b="1" dirty="0" smtClean="0">
                <a:cs typeface="B Nazanin" panose="00000400000000000000" pitchFamily="2" charset="-78"/>
              </a:rPr>
              <a:t>پس از تعلق کد اخلاق به پروپوزال پایان‌نامه شما هیچ تغییری (حتی جابجایی یک کاما) بدون تصویب کمیته اخلاق امکان پذیر نیست. فراموش نکنید پس از تعلق گرفتن کد اخلاق به پروپوزال شما این عنوان ثبت و از طریق </a:t>
            </a:r>
            <a:r>
              <a:rPr lang="fa-IR" sz="1600" b="1" dirty="0" smtClean="0">
                <a:solidFill>
                  <a:srgbClr val="FF0000"/>
                </a:solidFill>
                <a:cs typeface="B Titr" panose="00000700000000000000" pitchFamily="2" charset="-78"/>
              </a:rPr>
              <a:t>سامانه ملی اخلاق در پژوهش‌های زیست پزشکی </a:t>
            </a:r>
            <a:r>
              <a:rPr lang="en-US" sz="1600" b="1" dirty="0" smtClean="0">
                <a:solidFill>
                  <a:srgbClr val="FF0000"/>
                </a:solidFill>
                <a:cs typeface="B Titr" panose="00000700000000000000" pitchFamily="2" charset="-78"/>
              </a:rPr>
              <a:t>(ethics.research.ac.ir)</a:t>
            </a:r>
            <a:r>
              <a:rPr lang="fa-IR" sz="1600" b="1" dirty="0">
                <a:solidFill>
                  <a:srgbClr val="FF0000"/>
                </a:solidFill>
                <a:cs typeface="B Titr" panose="00000700000000000000" pitchFamily="2" charset="-78"/>
              </a:rPr>
              <a:t>  </a:t>
            </a:r>
            <a:r>
              <a:rPr lang="fa-IR" sz="1600" b="1" dirty="0" smtClean="0">
                <a:cs typeface="B Nazanin" panose="00000400000000000000" pitchFamily="2" charset="-78"/>
              </a:rPr>
              <a:t>قابل دسترس است.</a:t>
            </a:r>
          </a:p>
          <a:p>
            <a:pPr marL="342900" indent="-342900" algn="just" rtl="1">
              <a:lnSpc>
                <a:spcPct val="150000"/>
              </a:lnSpc>
              <a:buFont typeface="+mj-lt"/>
              <a:buAutoNum type="arabicPeriod"/>
            </a:pPr>
            <a:r>
              <a:rPr lang="fa-IR" sz="1600" b="1" dirty="0" smtClean="0">
                <a:cs typeface="B Nazanin" panose="00000400000000000000" pitchFamily="2" charset="-78"/>
              </a:rPr>
              <a:t>از آنجائیکه در سامانه ملی اخلاق و نیز صورت‌جلسه دفاع پایان‌نامه عنوان انگلیسی نیز نوشته می‌شود. دقت کنید </a:t>
            </a:r>
            <a:r>
              <a:rPr lang="fa-IR" sz="1600" b="1" dirty="0">
                <a:cs typeface="B Nazanin" panose="00000400000000000000" pitchFamily="2" charset="-78"/>
              </a:rPr>
              <a:t>دقیقا </a:t>
            </a:r>
            <a:r>
              <a:rPr lang="fa-IR" sz="1600" b="1" dirty="0" smtClean="0">
                <a:cs typeface="B Nazanin" panose="00000400000000000000" pitchFamily="2" charset="-78"/>
              </a:rPr>
              <a:t>عنوان فارسی صحیح </a:t>
            </a:r>
            <a:r>
              <a:rPr lang="fa-IR" sz="1600" b="1" dirty="0">
                <a:cs typeface="B Nazanin" panose="00000400000000000000" pitchFamily="2" charset="-78"/>
              </a:rPr>
              <a:t>ترجمه شده باشد. </a:t>
            </a:r>
          </a:p>
        </p:txBody>
      </p:sp>
    </p:spTree>
    <p:extLst>
      <p:ext uri="{BB962C8B-B14F-4D97-AF65-F5344CB8AC3E}">
        <p14:creationId xmlns:p14="http://schemas.microsoft.com/office/powerpoint/2010/main" val="3891090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24</a:t>
            </a:fld>
            <a:endParaRPr lang="fa-IR" sz="1600" dirty="0">
              <a:cs typeface="B Titr" panose="00000700000000000000" pitchFamily="2" charset="-78"/>
            </a:endParaRPr>
          </a:p>
        </p:txBody>
      </p:sp>
      <p:sp>
        <p:nvSpPr>
          <p:cNvPr id="3" name="Rectangle 2"/>
          <p:cNvSpPr/>
          <p:nvPr/>
        </p:nvSpPr>
        <p:spPr>
          <a:xfrm>
            <a:off x="511228" y="600581"/>
            <a:ext cx="8237236" cy="5216813"/>
          </a:xfrm>
          <a:prstGeom prst="rect">
            <a:avLst/>
          </a:prstGeom>
        </p:spPr>
        <p:txBody>
          <a:bodyPr wrap="square">
            <a:spAutoFit/>
          </a:bodyPr>
          <a:lstStyle/>
          <a:p>
            <a:pPr algn="just" rtl="1">
              <a:lnSpc>
                <a:spcPct val="150000"/>
              </a:lnSpc>
            </a:pPr>
            <a:r>
              <a:rPr lang="fa-IR" b="1" dirty="0" smtClean="0">
                <a:solidFill>
                  <a:srgbClr val="FF0000"/>
                </a:solidFill>
                <a:cs typeface="B Titr" panose="00000700000000000000" pitchFamily="2" charset="-78"/>
              </a:rPr>
              <a:t>فراموش </a:t>
            </a:r>
            <a:r>
              <a:rPr lang="fa-IR" b="1" dirty="0">
                <a:solidFill>
                  <a:srgbClr val="FF0000"/>
                </a:solidFill>
                <a:cs typeface="B Titr" panose="00000700000000000000" pitchFamily="2" charset="-78"/>
              </a:rPr>
              <a:t>نکنید </a:t>
            </a:r>
            <a:endParaRPr lang="fa-IR" b="1" dirty="0" smtClean="0">
              <a:solidFill>
                <a:srgbClr val="FF0000"/>
              </a:solidFill>
              <a:cs typeface="B Titr" panose="00000700000000000000" pitchFamily="2" charset="-78"/>
            </a:endParaRPr>
          </a:p>
          <a:p>
            <a:pPr algn="just" rtl="1">
              <a:lnSpc>
                <a:spcPct val="200000"/>
              </a:lnSpc>
            </a:pPr>
            <a:r>
              <a:rPr lang="fa-IR" b="1" dirty="0" smtClean="0">
                <a:cs typeface="B Nazanin" panose="00000400000000000000" pitchFamily="2" charset="-78"/>
              </a:rPr>
              <a:t>پایان‌نامه </a:t>
            </a:r>
            <a:r>
              <a:rPr lang="fa-IR" b="1" dirty="0">
                <a:cs typeface="B Nazanin" panose="00000400000000000000" pitchFamily="2" charset="-78"/>
              </a:rPr>
              <a:t>شما به عنوان </a:t>
            </a:r>
            <a:r>
              <a:rPr lang="fa-IR" b="1" dirty="0">
                <a:solidFill>
                  <a:srgbClr val="0000FF"/>
                </a:solidFill>
                <a:cs typeface="B Titr" panose="00000700000000000000" pitchFamily="2" charset="-78"/>
              </a:rPr>
              <a:t>"شناسنامه علمی شما" </a:t>
            </a:r>
            <a:r>
              <a:rPr lang="fa-IR" b="1" dirty="0">
                <a:cs typeface="B Nazanin" panose="00000400000000000000" pitchFamily="2" charset="-78"/>
              </a:rPr>
              <a:t>می‌باشد. قطعا </a:t>
            </a:r>
            <a:r>
              <a:rPr lang="fa-IR" b="1" dirty="0" smtClean="0">
                <a:cs typeface="B Nazanin" panose="00000400000000000000" pitchFamily="2" charset="-78"/>
              </a:rPr>
              <a:t>با گسترش فناوری‌های جدید تمام </a:t>
            </a:r>
            <a:r>
              <a:rPr lang="fa-IR" b="1" dirty="0">
                <a:solidFill>
                  <a:srgbClr val="0000FF"/>
                </a:solidFill>
                <a:cs typeface="B Titr" panose="00000700000000000000" pitchFamily="2" charset="-78"/>
              </a:rPr>
              <a:t>جزئیات </a:t>
            </a:r>
            <a:r>
              <a:rPr lang="fa-IR" b="1" dirty="0" smtClean="0">
                <a:solidFill>
                  <a:srgbClr val="0000FF"/>
                </a:solidFill>
                <a:cs typeface="B Titr" panose="00000700000000000000" pitchFamily="2" charset="-78"/>
              </a:rPr>
              <a:t>پایان‌نامه (داده‌ها و نتایج)</a:t>
            </a:r>
            <a:r>
              <a:rPr lang="fa-IR" b="1" dirty="0" smtClean="0">
                <a:cs typeface="B Titr" panose="00000700000000000000" pitchFamily="2" charset="-78"/>
              </a:rPr>
              <a:t> </a:t>
            </a:r>
            <a:r>
              <a:rPr lang="fa-IR" b="1" dirty="0">
                <a:cs typeface="B Nazanin" panose="00000400000000000000" pitchFamily="2" charset="-78"/>
              </a:rPr>
              <a:t>شما در سامانه‌هایی نظیر همین </a:t>
            </a:r>
            <a:r>
              <a:rPr lang="fa-IR" b="1" dirty="0" smtClean="0">
                <a:cs typeface="B Nazanin" panose="00000400000000000000" pitchFamily="2" charset="-78"/>
              </a:rPr>
              <a:t>سامانه پژوهش‌های زیستی </a:t>
            </a:r>
            <a:r>
              <a:rPr lang="fa-IR" b="1" dirty="0">
                <a:cs typeface="B Nazanin" panose="00000400000000000000" pitchFamily="2" charset="-78"/>
              </a:rPr>
              <a:t>قابل دسترس خواهد بود. در صحت همه جزئیات، رعایت اخلاق حرفه‌ای در نتایج و نوشتن آن نهایت دقت را داشته باشید. </a:t>
            </a:r>
            <a:endParaRPr lang="fa-IR" b="1" dirty="0" smtClean="0">
              <a:cs typeface="B Nazanin" panose="00000400000000000000" pitchFamily="2" charset="-78"/>
            </a:endParaRPr>
          </a:p>
          <a:p>
            <a:pPr algn="just" rtl="1">
              <a:lnSpc>
                <a:spcPct val="150000"/>
              </a:lnSpc>
            </a:pPr>
            <a:r>
              <a:rPr lang="fa-IR" b="1" dirty="0" smtClean="0">
                <a:cs typeface="B Nazanin" panose="00000400000000000000" pitchFamily="2" charset="-78"/>
              </a:rPr>
              <a:t>درصورتیکه پژوهش شما تکراری است، به پژوهش‌های قبلی حتما اشاره کنید.</a:t>
            </a:r>
          </a:p>
          <a:p>
            <a:pPr algn="just" rtl="1">
              <a:lnSpc>
                <a:spcPct val="150000"/>
              </a:lnSpc>
            </a:pPr>
            <a:r>
              <a:rPr lang="fa-IR" b="1" dirty="0" smtClean="0">
                <a:cs typeface="B Nazanin" panose="00000400000000000000" pitchFamily="2" charset="-78"/>
              </a:rPr>
              <a:t>لازم </a:t>
            </a:r>
            <a:r>
              <a:rPr lang="fa-IR" b="1" dirty="0">
                <a:cs typeface="B Nazanin" panose="00000400000000000000" pitchFamily="2" charset="-78"/>
              </a:rPr>
              <a:t>به یادآوری است هر نوع </a:t>
            </a:r>
            <a:r>
              <a:rPr lang="fa-IR" b="1" dirty="0" smtClean="0">
                <a:cs typeface="B Nazanin" panose="00000400000000000000" pitchFamily="2" charset="-78"/>
              </a:rPr>
              <a:t>استفاده نظیر: کپی داده‌های دیگران، دستکاری نتایج، احتمالا پرداخت هزینه و دریافت داده، نتایج و ... می‌تواند به عنوان سرقت ادبی </a:t>
            </a:r>
            <a:r>
              <a:rPr lang="en-US" b="1" dirty="0" smtClean="0">
                <a:cs typeface="B Nazanin" panose="00000400000000000000" pitchFamily="2" charset="-78"/>
              </a:rPr>
              <a:t>(Plagiarism)</a:t>
            </a:r>
            <a:r>
              <a:rPr lang="fa-IR" b="1" dirty="0" smtClean="0">
                <a:cs typeface="B Nazanin" panose="00000400000000000000" pitchFamily="2" charset="-78"/>
              </a:rPr>
              <a:t> مطرح و اعتبار پژوهش و پایان نامه شما را مخدوش کند، این مورد قطعا پیامدهای حقوقی بدنبال دارد.</a:t>
            </a:r>
          </a:p>
          <a:p>
            <a:pPr algn="just" rtl="1">
              <a:lnSpc>
                <a:spcPct val="150000"/>
              </a:lnSpc>
            </a:pPr>
            <a:r>
              <a:rPr lang="fa-IR" b="1" dirty="0" smtClean="0">
                <a:cs typeface="B Nazanin" panose="00000400000000000000" pitchFamily="2" charset="-78"/>
              </a:rPr>
              <a:t>شما پژوهشی را انجام می‌دهید، هیچ اجباری به کسب نتایج مثبت نیست. نتایج پژوهش خود را صادقانه بنویسید و گزارش کنید.</a:t>
            </a:r>
            <a:endParaRPr lang="fa-IR" b="1" dirty="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719148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25</a:t>
            </a:fld>
            <a:endParaRPr lang="fa-IR" sz="1600" dirty="0">
              <a:cs typeface="B Titr" panose="000007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1634385537"/>
              </p:ext>
            </p:extLst>
          </p:nvPr>
        </p:nvGraphicFramePr>
        <p:xfrm>
          <a:off x="2699792" y="1102494"/>
          <a:ext cx="5869176" cy="3994455"/>
        </p:xfrm>
        <a:graphic>
          <a:graphicData uri="http://schemas.openxmlformats.org/drawingml/2006/table">
            <a:tbl>
              <a:tblPr rtl="1" firstRow="1" firstCol="1" bandRow="1"/>
              <a:tblGrid>
                <a:gridCol w="2920267">
                  <a:extLst>
                    <a:ext uri="{9D8B030D-6E8A-4147-A177-3AD203B41FA5}">
                      <a16:colId xmlns:a16="http://schemas.microsoft.com/office/drawing/2014/main" val="450628448"/>
                    </a:ext>
                  </a:extLst>
                </a:gridCol>
                <a:gridCol w="2948909">
                  <a:extLst>
                    <a:ext uri="{9D8B030D-6E8A-4147-A177-3AD203B41FA5}">
                      <a16:colId xmlns:a16="http://schemas.microsoft.com/office/drawing/2014/main" val="641970322"/>
                    </a:ext>
                  </a:extLst>
                </a:gridCol>
              </a:tblGrid>
              <a:tr h="19384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نام و نام خانوادگی:</a:t>
                      </a:r>
                      <a:r>
                        <a:rPr lang="fa-IR" sz="1100" b="1" dirty="0">
                          <a:effectLst/>
                          <a:latin typeface="Calibri" panose="020F0502020204030204" pitchFamily="34" charset="0"/>
                          <a:ea typeface="Calibri" panose="020F0502020204030204" pitchFamily="34" charset="0"/>
                          <a:cs typeface="B Titr" panose="00000700000000000000" pitchFamily="2" charset="-78"/>
                        </a:rPr>
                        <a:t>       </a:t>
                      </a:r>
                      <a:r>
                        <a:rPr lang="fa-IR" sz="1400" b="1" dirty="0">
                          <a:effectLst/>
                          <a:latin typeface="Calibri" panose="020F0502020204030204" pitchFamily="34" charset="0"/>
                          <a:ea typeface="Calibri" panose="020F0502020204030204" pitchFamily="34" charset="0"/>
                          <a:cs typeface="B Nazanin" panose="00000400000000000000" pitchFamily="2" charset="-78"/>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a:effectLst/>
                          <a:latin typeface="Calibri" panose="020F0502020204030204" pitchFamily="34" charset="0"/>
                          <a:ea typeface="Calibri" panose="020F0502020204030204" pitchFamily="34" charset="0"/>
                          <a:cs typeface="B Nazanin" panose="00000400000000000000" pitchFamily="2" charset="-78"/>
                        </a:rPr>
                        <a:t>شماره دانشجویی: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2338246"/>
                  </a:ext>
                </a:extLst>
              </a:tr>
              <a:tr h="19384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 </a:t>
                      </a:r>
                      <a:r>
                        <a:rPr lang="fa-IR" sz="1400" b="1" dirty="0" smtClean="0">
                          <a:effectLst/>
                          <a:latin typeface="Calibri" panose="020F0502020204030204" pitchFamily="34" charset="0"/>
                          <a:ea typeface="Calibri" panose="020F0502020204030204" pitchFamily="34" charset="0"/>
                          <a:cs typeface="B Nazanin" panose="00000400000000000000" pitchFamily="2" charset="-78"/>
                        </a:rPr>
                        <a:t>رشته/مقطع تحصیلی</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a:effectLst/>
                          <a:latin typeface="Calibri" panose="020F0502020204030204" pitchFamily="34" charset="0"/>
                          <a:ea typeface="Calibri" panose="020F0502020204030204" pitchFamily="34" charset="0"/>
                          <a:cs typeface="B Nazanin" panose="00000400000000000000" pitchFamily="2" charset="-78"/>
                        </a:rPr>
                        <a:t>کد رهگیری در سامانه پژوهان:</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839665"/>
                  </a:ext>
                </a:extLst>
              </a:tr>
              <a:tr h="19384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 </a:t>
                      </a:r>
                      <a:r>
                        <a:rPr lang="fa-IR" sz="1400" b="1" dirty="0" smtClean="0">
                          <a:effectLst/>
                          <a:latin typeface="Calibri" panose="020F0502020204030204" pitchFamily="34" charset="0"/>
                          <a:ea typeface="Calibri" panose="020F0502020204030204" pitchFamily="34" charset="0"/>
                          <a:cs typeface="B Nazanin" panose="00000400000000000000" pitchFamily="2" charset="-78"/>
                        </a:rPr>
                        <a:t>تاریخ ثبت در سامانه پژوهان:</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a:effectLst/>
                          <a:latin typeface="Calibri" panose="020F0502020204030204" pitchFamily="34" charset="0"/>
                          <a:ea typeface="Calibri" panose="020F0502020204030204" pitchFamily="34" charset="0"/>
                          <a:cs typeface="B Nazanin" panose="00000400000000000000" pitchFamily="2" charset="-78"/>
                        </a:rPr>
                        <a:t>گروه: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635544"/>
                  </a:ext>
                </a:extLst>
              </a:tr>
              <a:tr h="193840">
                <a:tc gridSpan="2">
                  <a:txBody>
                    <a:bodyPr/>
                    <a:lstStyle/>
                    <a:p>
                      <a:pPr algn="ct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عنوان:</a:t>
                      </a:r>
                      <a:r>
                        <a:rPr lang="fa-IR" sz="1400" b="1" dirty="0">
                          <a:effectLst/>
                          <a:latin typeface="Calibri" panose="020F0502020204030204" pitchFamily="34" charset="0"/>
                          <a:ea typeface="Calibri" panose="020F0502020204030204" pitchFamily="34" charset="0"/>
                          <a:cs typeface="B Titr" panose="00000700000000000000" pitchFamily="2" charset="-78"/>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3747499431"/>
                  </a:ext>
                </a:extLst>
              </a:tr>
              <a:tr h="19384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اساتید راهنما</a:t>
                      </a:r>
                      <a:r>
                        <a:rPr lang="en-US" sz="1400" b="1" dirty="0">
                          <a:effectLst/>
                          <a:latin typeface="Calibri" panose="020F0502020204030204" pitchFamily="34" charset="0"/>
                          <a:ea typeface="Calibri" panose="020F0502020204030204" pitchFamily="34" charset="0"/>
                          <a:cs typeface="B Nazanin" panose="00000400000000000000" pitchFamily="2" charset="-78"/>
                        </a:rPr>
                        <a:t>:</a:t>
                      </a:r>
                      <a:r>
                        <a:rPr lang="fa-IR" sz="1400" b="1" dirty="0">
                          <a:effectLst/>
                          <a:latin typeface="Calibri" panose="020F0502020204030204" pitchFamily="34" charset="0"/>
                          <a:ea typeface="Calibri" panose="020F0502020204030204" pitchFamily="34" charset="0"/>
                          <a:cs typeface="B Nazanin" panose="00000400000000000000" pitchFamily="2" charset="-78"/>
                        </a:rPr>
                        <a:t> دکتر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اساتید مشاور: دکتر</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6176843"/>
                  </a:ext>
                </a:extLst>
              </a:tr>
              <a:tr h="193840">
                <a:tc>
                  <a:txBody>
                    <a:bodyPr/>
                    <a:lstStyle/>
                    <a:p>
                      <a:pPr algn="r" rtl="1">
                        <a:lnSpc>
                          <a:spcPct val="107000"/>
                        </a:lnSpc>
                        <a:spcAft>
                          <a:spcPts val="0"/>
                        </a:spcAft>
                      </a:pPr>
                      <a:r>
                        <a:rPr lang="fa-IR" sz="1400" b="1">
                          <a:effectLst/>
                          <a:latin typeface="Calibri" panose="020F0502020204030204" pitchFamily="34" charset="0"/>
                          <a:ea typeface="Calibri" panose="020F0502020204030204" pitchFamily="34" charset="0"/>
                          <a:cs typeface="B Nazanin" panose="00000400000000000000" pitchFamily="2" charset="-78"/>
                        </a:rPr>
                        <a:t>کلید واژه: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نوع مطالعه: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8475340"/>
                  </a:ext>
                </a:extLst>
              </a:tr>
              <a:tr h="387679">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Titr" panose="00000700000000000000" pitchFamily="2" charset="-78"/>
                        </a:rPr>
                        <a:t>اصلاحات: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1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575036793"/>
                  </a:ext>
                </a:extLst>
              </a:tr>
              <a:tr h="387679">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Titr" panose="00000700000000000000" pitchFamily="2" charset="-78"/>
                        </a:rPr>
                        <a:t>پیشنهادات: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1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824118353"/>
                  </a:ext>
                </a:extLst>
              </a:tr>
              <a:tr h="387679">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Titr" panose="00000700000000000000" pitchFamily="2" charset="-78"/>
                        </a:rPr>
                        <a:t>موارد برون‌سپاری: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100" b="1">
                          <a:effectLst/>
                          <a:latin typeface="Calibri" panose="020F0502020204030204" pitchFamily="34" charset="0"/>
                          <a:ea typeface="Calibri" panose="020F0502020204030204" pitchFamily="34" charset="0"/>
                          <a:cs typeface="B Titr" panose="000007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710441234"/>
                  </a:ext>
                </a:extLst>
              </a:tr>
              <a:tr h="193840">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آیا پروپوزال طرح تحقیقات است؟              خیر</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بلی </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2135233872"/>
                  </a:ext>
                </a:extLst>
              </a:tr>
              <a:tr h="193840">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آیا پروپوزال کد اخلاق دارد؟          خیر </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بلی </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(شماره کد اخلاق)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765762090"/>
                  </a:ext>
                </a:extLst>
              </a:tr>
              <a:tr h="229039">
                <a:tc gridSpan="2">
                  <a:txBody>
                    <a:bodyPr/>
                    <a:lstStyle/>
                    <a:p>
                      <a:pPr algn="r" rtl="1">
                        <a:lnSpc>
                          <a:spcPct val="107000"/>
                        </a:lnSpc>
                        <a:spcAft>
                          <a:spcPts val="0"/>
                        </a:spcAft>
                      </a:pPr>
                      <a:r>
                        <a:rPr lang="fa-IR" sz="1400" b="1" dirty="0">
                          <a:solidFill>
                            <a:srgbClr val="008000"/>
                          </a:solidFill>
                          <a:effectLst/>
                          <a:latin typeface="Calibri" panose="020F0502020204030204" pitchFamily="34" charset="0"/>
                          <a:ea typeface="Calibri" panose="020F0502020204030204" pitchFamily="34" charset="0"/>
                          <a:cs typeface="B Nazanin" panose="00000400000000000000" pitchFamily="2" charset="-78"/>
                        </a:rPr>
                        <a:t>تائید و ارسال به کمیته اخلاق</a:t>
                      </a:r>
                      <a:r>
                        <a:rPr lang="en-US" sz="1400" b="1" dirty="0">
                          <a:solidFill>
                            <a:srgbClr val="008000"/>
                          </a:solidFill>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46114073"/>
                  </a:ext>
                </a:extLst>
              </a:tr>
              <a:tr h="229039">
                <a:tc gridSpan="2">
                  <a:txBody>
                    <a:bodyPr/>
                    <a:lstStyle/>
                    <a:p>
                      <a:pPr algn="r" rtl="1">
                        <a:lnSpc>
                          <a:spcPct val="107000"/>
                        </a:lnSpc>
                        <a:spcAft>
                          <a:spcPts val="0"/>
                        </a:spcAft>
                      </a:pPr>
                      <a:r>
                        <a:rPr lang="fa-IR" sz="1400" b="1" dirty="0">
                          <a:solidFill>
                            <a:srgbClr val="FF6600"/>
                          </a:solidFill>
                          <a:effectLst/>
                          <a:latin typeface="Calibri" panose="020F0502020204030204" pitchFamily="34" charset="0"/>
                          <a:ea typeface="Calibri" panose="020F0502020204030204" pitchFamily="34" charset="0"/>
                          <a:cs typeface="B Nazanin" panose="00000400000000000000" pitchFamily="2" charset="-78"/>
                        </a:rPr>
                        <a:t>اصلاحات جزئی </a:t>
                      </a:r>
                      <a:r>
                        <a:rPr lang="en-US" sz="1400" b="1" dirty="0">
                          <a:solidFill>
                            <a:srgbClr val="FF6600"/>
                          </a:solidFill>
                          <a:effectLst/>
                          <a:latin typeface="Calibri" panose="020F0502020204030204" pitchFamily="34" charset="0"/>
                          <a:ea typeface="Calibri" panose="020F0502020204030204" pitchFamily="34" charset="0"/>
                          <a:cs typeface="B Nazanin" panose="00000400000000000000" pitchFamily="2" charset="-78"/>
                        </a:rPr>
                        <a:t>(minor revision</a:t>
                      </a:r>
                      <a:r>
                        <a:rPr lang="en-US" sz="1400" b="1" dirty="0" smtClean="0">
                          <a:solidFill>
                            <a:srgbClr val="FF6600"/>
                          </a:solidFill>
                          <a:effectLst/>
                          <a:latin typeface="Calibri" panose="020F0502020204030204" pitchFamily="34" charset="0"/>
                          <a:ea typeface="Calibri" panose="020F0502020204030204" pitchFamily="34" charset="0"/>
                          <a:cs typeface="B Nazanin" panose="00000400000000000000" pitchFamily="2" charset="-78"/>
                        </a:rPr>
                        <a:t>)</a:t>
                      </a:r>
                      <a:r>
                        <a:rPr lang="fa-IR" sz="1400" b="1" dirty="0" smtClean="0">
                          <a:solidFill>
                            <a:srgbClr val="FF6600"/>
                          </a:solidFill>
                          <a:effectLst/>
                          <a:latin typeface="Calibri" panose="020F0502020204030204" pitchFamily="34" charset="0"/>
                          <a:ea typeface="Calibri" panose="020F0502020204030204" pitchFamily="34" charset="0"/>
                          <a:cs typeface="B Nazanin" panose="00000400000000000000" pitchFamily="2" charset="-78"/>
                        </a:rPr>
                        <a:t> </a:t>
                      </a:r>
                      <a:r>
                        <a:rPr lang="fa-IR" sz="1400" b="1" dirty="0" smtClean="0">
                          <a:solidFill>
                            <a:srgbClr val="FF6600"/>
                          </a:solidFill>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endParaRPr lang="en-US" sz="1400" b="1" dirty="0">
                        <a:solidFill>
                          <a:srgbClr val="FF66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469119254"/>
                  </a:ext>
                </a:extLst>
              </a:tr>
              <a:tr h="211474">
                <a:tc gridSpan="2">
                  <a:txBody>
                    <a:bodyPr/>
                    <a:lstStyle/>
                    <a:p>
                      <a:pPr algn="r" rtl="1">
                        <a:lnSpc>
                          <a:spcPct val="107000"/>
                        </a:lnSpc>
                        <a:spcAft>
                          <a:spcPts val="0"/>
                        </a:spcAft>
                      </a:pPr>
                      <a:r>
                        <a:rPr lang="fa-IR" sz="1400" b="1"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اصلاحات کلی </a:t>
                      </a:r>
                      <a:r>
                        <a:rPr lang="en-US" sz="1400" b="1"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(major revision)</a:t>
                      </a:r>
                      <a:r>
                        <a:rPr lang="en-US" sz="1400" b="1" dirty="0">
                          <a:solidFill>
                            <a:srgbClr val="FF0000"/>
                          </a:solidFill>
                          <a:effectLst/>
                          <a:latin typeface="B Nazanin" panose="00000400000000000000" pitchFamily="2" charset="-78"/>
                          <a:ea typeface="Calibri" panose="020F0502020204030204" pitchFamily="34" charset="0"/>
                          <a:cs typeface="Arial" panose="020B0604020202020204" pitchFamily="34" charset="0"/>
                        </a:rPr>
                        <a:t> </a:t>
                      </a:r>
                      <a:r>
                        <a:rPr lang="fa-IR" sz="1400" b="1" dirty="0" smtClean="0">
                          <a:solidFill>
                            <a:srgbClr val="FF0000"/>
                          </a:solidFill>
                          <a:effectLst/>
                          <a:latin typeface="B Nazanin" panose="00000400000000000000" pitchFamily="2" charset="-78"/>
                          <a:ea typeface="Calibri" panose="020F0502020204030204" pitchFamily="34" charset="0"/>
                          <a:cs typeface="Arial" panose="020B0604020202020204" pitchFamily="34" charset="0"/>
                        </a:rPr>
                        <a:t> </a:t>
                      </a:r>
                      <a:r>
                        <a:rPr lang="fa-IR" sz="1400" b="1" dirty="0" smtClean="0">
                          <a:solidFill>
                            <a:srgbClr val="FF0000"/>
                          </a:solidFill>
                          <a:effectLst/>
                          <a:latin typeface="B Nazanin" panose="00000400000000000000" pitchFamily="2" charset="-78"/>
                          <a:ea typeface="Calibri" panose="020F0502020204030204" pitchFamily="34" charset="0"/>
                          <a:cs typeface="Arial" panose="020B0604020202020204" pitchFamily="34" charset="0"/>
                          <a:sym typeface="Wingdings 2" panose="05020102010507070707" pitchFamily="18" charset="2"/>
                        </a:rPr>
                        <a:t></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479042339"/>
                  </a:ext>
                </a:extLst>
              </a:tr>
              <a:tr h="387679">
                <a:tc gridSpan="2">
                  <a:txBody>
                    <a:bodyPr/>
                    <a:lstStyle/>
                    <a:p>
                      <a:pPr algn="r" rtl="1">
                        <a:lnSpc>
                          <a:spcPct val="107000"/>
                        </a:lnSpc>
                        <a:spcAft>
                          <a:spcPts val="0"/>
                        </a:spcAft>
                      </a:pPr>
                      <a:r>
                        <a:rPr lang="fa-IR" sz="1100" b="1" dirty="0">
                          <a:effectLst/>
                          <a:latin typeface="Calibri" panose="020F0502020204030204" pitchFamily="34" charset="0"/>
                          <a:ea typeface="Calibri" panose="020F0502020204030204" pitchFamily="34" charset="0"/>
                          <a:cs typeface="B Titr" panose="00000700000000000000" pitchFamily="2" charset="-78"/>
                        </a:rPr>
                        <a:t>توضیحات: </a:t>
                      </a:r>
                      <a:endParaRPr lang="en-US" sz="1100" dirty="0">
                        <a:effectLst/>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424895281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1303762"/>
              </p:ext>
            </p:extLst>
          </p:nvPr>
        </p:nvGraphicFramePr>
        <p:xfrm>
          <a:off x="2699792" y="5229200"/>
          <a:ext cx="5869176" cy="179388"/>
        </p:xfrm>
        <a:graphic>
          <a:graphicData uri="http://schemas.openxmlformats.org/drawingml/2006/table">
            <a:tbl>
              <a:tblPr rtl="1" firstRow="1" firstCol="1" bandRow="1"/>
              <a:tblGrid>
                <a:gridCol w="1536297">
                  <a:extLst>
                    <a:ext uri="{9D8B030D-6E8A-4147-A177-3AD203B41FA5}">
                      <a16:colId xmlns:a16="http://schemas.microsoft.com/office/drawing/2014/main" val="3425205286"/>
                    </a:ext>
                  </a:extLst>
                </a:gridCol>
                <a:gridCol w="923080">
                  <a:extLst>
                    <a:ext uri="{9D8B030D-6E8A-4147-A177-3AD203B41FA5}">
                      <a16:colId xmlns:a16="http://schemas.microsoft.com/office/drawing/2014/main" val="742376074"/>
                    </a:ext>
                  </a:extLst>
                </a:gridCol>
                <a:gridCol w="1061738">
                  <a:extLst>
                    <a:ext uri="{9D8B030D-6E8A-4147-A177-3AD203B41FA5}">
                      <a16:colId xmlns:a16="http://schemas.microsoft.com/office/drawing/2014/main" val="671257961"/>
                    </a:ext>
                  </a:extLst>
                </a:gridCol>
                <a:gridCol w="1173705">
                  <a:extLst>
                    <a:ext uri="{9D8B030D-6E8A-4147-A177-3AD203B41FA5}">
                      <a16:colId xmlns:a16="http://schemas.microsoft.com/office/drawing/2014/main" val="851247488"/>
                    </a:ext>
                  </a:extLst>
                </a:gridCol>
                <a:gridCol w="1174356">
                  <a:extLst>
                    <a:ext uri="{9D8B030D-6E8A-4147-A177-3AD203B41FA5}">
                      <a16:colId xmlns:a16="http://schemas.microsoft.com/office/drawing/2014/main" val="3348377499"/>
                    </a:ext>
                  </a:extLst>
                </a:gridCol>
              </a:tblGrid>
              <a:tr h="0">
                <a:tc>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چگونگی ارائه پروپوزال:  </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عالی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خوب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متوسط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100" b="1" dirty="0">
                          <a:effectLst/>
                          <a:latin typeface="Calibri" panose="020F0502020204030204" pitchFamily="34" charset="0"/>
                          <a:ea typeface="Calibri" panose="020F0502020204030204" pitchFamily="34" charset="0"/>
                          <a:cs typeface="B Nazanin" panose="00000400000000000000" pitchFamily="2" charset="-78"/>
                        </a:rPr>
                        <a:t>ضعیف</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741750"/>
                  </a:ext>
                </a:extLst>
              </a:tr>
            </a:tbl>
          </a:graphicData>
        </a:graphic>
      </p:graphicFrame>
      <p:sp>
        <p:nvSpPr>
          <p:cNvPr id="8" name="Rectangle 2"/>
          <p:cNvSpPr>
            <a:spLocks noChangeArrowheads="1"/>
          </p:cNvSpPr>
          <p:nvPr/>
        </p:nvSpPr>
        <p:spPr bwMode="auto">
          <a:xfrm>
            <a:off x="2411760" y="5733256"/>
            <a:ext cx="615869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حاضرین در جلسه:1-02/ گروه .../واحد</a:t>
            </a:r>
            <a:r>
              <a:rPr kumimoji="0" lang="fa-IR" altLang="fa-IR" sz="11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 توسعه تحقیقات بالینی</a:t>
            </a:r>
            <a:r>
              <a:rPr kumimoji="0" lang="fa-IR" altLang="fa-I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	شنبه</a:t>
            </a:r>
            <a:r>
              <a:rPr kumimoji="0" lang="fa-IR" altLang="fa-IR" sz="11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  /تیر/1402</a:t>
            </a:r>
            <a:endParaRPr kumimoji="0" lang="en-US" altLang="fa-IR" sz="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B Nazanin" panose="00000400000000000000" pitchFamily="2" charset="-78"/>
              </a:rPr>
              <a:t>دکتر </a:t>
            </a:r>
            <a:endParaRPr kumimoji="0" lang="en-US" altLang="fa-IR" sz="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غایبین: </a:t>
            </a:r>
            <a:endParaRPr kumimoji="0" lang="en-US" altLang="fa-IR" sz="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دکتر </a:t>
            </a:r>
            <a:endParaRPr kumimoji="0" lang="fa-IR" alt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8"/>
          <p:cNvSpPr/>
          <p:nvPr/>
        </p:nvSpPr>
        <p:spPr>
          <a:xfrm>
            <a:off x="2699792" y="603117"/>
            <a:ext cx="5885908" cy="307777"/>
          </a:xfrm>
          <a:prstGeom prst="rect">
            <a:avLst/>
          </a:prstGeom>
        </p:spPr>
        <p:txBody>
          <a:bodyPr wrap="square">
            <a:spAutoFit/>
          </a:bodyPr>
          <a:lstStyle/>
          <a:p>
            <a:pPr lvl="0" algn="r" defTabSz="914400" rtl="1" eaLnBrk="0" fontAlgn="base" hangingPunct="0">
              <a:spcBef>
                <a:spcPct val="0"/>
              </a:spcBef>
              <a:spcAft>
                <a:spcPct val="0"/>
              </a:spcAft>
            </a:pPr>
            <a:r>
              <a:rPr lang="fa-IR" altLang="fa-IR" sz="1400" dirty="0">
                <a:latin typeface="Calibri" panose="020F0502020204030204" pitchFamily="34" charset="0"/>
                <a:ea typeface="Calibri" panose="020F0502020204030204" pitchFamily="34" charset="0"/>
                <a:cs typeface="B Titr" panose="00000700000000000000" pitchFamily="2" charset="-78"/>
              </a:rPr>
              <a:t>جلسه: 1-02/ </a:t>
            </a:r>
            <a:r>
              <a:rPr lang="fa-IR" altLang="fa-IR" sz="1400" dirty="0" smtClean="0">
                <a:latin typeface="Calibri" panose="020F0502020204030204" pitchFamily="34" charset="0"/>
                <a:ea typeface="Calibri" panose="020F0502020204030204" pitchFamily="34" charset="0"/>
                <a:cs typeface="B Titr" panose="00000700000000000000" pitchFamily="2" charset="-78"/>
              </a:rPr>
              <a:t>گروه.../واحد توسعه تحقیقات</a:t>
            </a:r>
            <a:r>
              <a:rPr lang="fa-IR" altLang="fa-IR" sz="1400" dirty="0">
                <a:latin typeface="Calibri" panose="020F0502020204030204" pitchFamily="34" charset="0"/>
                <a:ea typeface="Calibri" panose="020F0502020204030204" pitchFamily="34" charset="0"/>
                <a:cs typeface="B Titr" panose="00000700000000000000" pitchFamily="2" charset="-78"/>
              </a:rPr>
              <a:t>	</a:t>
            </a:r>
            <a:r>
              <a:rPr lang="fa-IR" altLang="fa-IR" sz="1400" dirty="0" smtClean="0">
                <a:latin typeface="Calibri" panose="020F0502020204030204" pitchFamily="34" charset="0"/>
                <a:ea typeface="Calibri" panose="020F0502020204030204" pitchFamily="34" charset="0"/>
                <a:cs typeface="B Titr" panose="00000700000000000000" pitchFamily="2" charset="-78"/>
              </a:rPr>
              <a:t>شنبه  </a:t>
            </a:r>
            <a:r>
              <a:rPr lang="fa-IR" altLang="fa-IR" sz="1400" dirty="0">
                <a:latin typeface="Calibri" panose="020F0502020204030204" pitchFamily="34" charset="0"/>
                <a:ea typeface="Calibri" panose="020F0502020204030204" pitchFamily="34" charset="0"/>
                <a:cs typeface="B Titr" panose="00000700000000000000" pitchFamily="2" charset="-78"/>
              </a:rPr>
              <a:t>/ تیر /1402</a:t>
            </a:r>
            <a:endParaRPr lang="en-US" altLang="fa-IR" sz="1400" dirty="0"/>
          </a:p>
        </p:txBody>
      </p:sp>
    </p:spTree>
    <p:extLst>
      <p:ext uri="{BB962C8B-B14F-4D97-AF65-F5344CB8AC3E}">
        <p14:creationId xmlns:p14="http://schemas.microsoft.com/office/powerpoint/2010/main" val="2769238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26</a:t>
            </a:fld>
            <a:endParaRPr lang="fa-IR" sz="1600">
              <a:cs typeface="B Titr" panose="00000700000000000000" pitchFamily="2" charset="-78"/>
            </a:endParaRPr>
          </a:p>
        </p:txBody>
      </p:sp>
      <p:sp>
        <p:nvSpPr>
          <p:cNvPr id="3" name="TextBox 2"/>
          <p:cNvSpPr txBox="1"/>
          <p:nvPr/>
        </p:nvSpPr>
        <p:spPr>
          <a:xfrm>
            <a:off x="755576" y="836712"/>
            <a:ext cx="8064896" cy="4524315"/>
          </a:xfrm>
          <a:prstGeom prst="rect">
            <a:avLst/>
          </a:prstGeom>
          <a:noFill/>
        </p:spPr>
        <p:txBody>
          <a:bodyPr wrap="square" rtlCol="1">
            <a:spAutoFit/>
          </a:bodyPr>
          <a:lstStyle/>
          <a:p>
            <a:pPr algn="r" rtl="1">
              <a:lnSpc>
                <a:spcPct val="200000"/>
              </a:lnSpc>
            </a:pPr>
            <a:r>
              <a:rPr lang="fa-IR" b="1" dirty="0" smtClean="0">
                <a:cs typeface="B Nazanin" panose="00000400000000000000" pitchFamily="2" charset="-78"/>
              </a:rPr>
              <a:t>پس از ارائه پروپوزال در شورای پژوهشی مطابق اسلاید شماره 25 جدول مورد نظر تکمیل می‌گردد. پروپوزال شما در یکی از وضعیت زیر خواهد بود.</a:t>
            </a:r>
          </a:p>
          <a:p>
            <a:pPr algn="r" rtl="1" fontAlgn="t">
              <a:lnSpc>
                <a:spcPct val="200000"/>
              </a:lnSpc>
            </a:pPr>
            <a:r>
              <a:rPr lang="fa-IR" b="1" dirty="0">
                <a:solidFill>
                  <a:srgbClr val="008000"/>
                </a:solidFill>
                <a:cs typeface="B Nazanin" panose="00000400000000000000" pitchFamily="2" charset="-78"/>
              </a:rPr>
              <a:t>تائید موضوع و ارسال به کمیته </a:t>
            </a:r>
            <a:r>
              <a:rPr lang="fa-IR" b="1" dirty="0" smtClean="0">
                <a:solidFill>
                  <a:srgbClr val="008000"/>
                </a:solidFill>
                <a:cs typeface="B Nazanin" panose="00000400000000000000" pitchFamily="2" charset="-78"/>
              </a:rPr>
              <a:t>اخلاق </a:t>
            </a:r>
            <a:r>
              <a:rPr lang="fa-IR" b="1" dirty="0" smtClean="0">
                <a:solidFill>
                  <a:srgbClr val="008000"/>
                </a:solidFill>
                <a:cs typeface="B Nazanin" panose="00000400000000000000" pitchFamily="2" charset="-78"/>
                <a:sym typeface="Wingdings 2" panose="05020102010507070707" pitchFamily="18" charset="2"/>
              </a:rPr>
              <a:t></a:t>
            </a:r>
            <a:endParaRPr lang="fa-IR" b="1" dirty="0">
              <a:solidFill>
                <a:srgbClr val="008000"/>
              </a:solidFill>
              <a:cs typeface="B Nazanin" panose="00000400000000000000" pitchFamily="2" charset="-78"/>
            </a:endParaRPr>
          </a:p>
          <a:p>
            <a:pPr algn="r" rtl="1" fontAlgn="t">
              <a:lnSpc>
                <a:spcPct val="200000"/>
              </a:lnSpc>
            </a:pPr>
            <a:r>
              <a:rPr lang="fa-IR" b="1" dirty="0">
                <a:solidFill>
                  <a:srgbClr val="FF6600"/>
                </a:solidFill>
                <a:cs typeface="B Nazanin" panose="00000400000000000000" pitchFamily="2" charset="-78"/>
              </a:rPr>
              <a:t>اصلاحات جزئی </a:t>
            </a:r>
            <a:r>
              <a:rPr lang="en-US" b="1" dirty="0">
                <a:solidFill>
                  <a:srgbClr val="FF6600"/>
                </a:solidFill>
                <a:cs typeface="B Nazanin" panose="00000400000000000000" pitchFamily="2" charset="-78"/>
              </a:rPr>
              <a:t>(minor revision</a:t>
            </a:r>
            <a:r>
              <a:rPr lang="en-US" b="1" dirty="0" smtClean="0">
                <a:solidFill>
                  <a:srgbClr val="FF6600"/>
                </a:solidFill>
                <a:cs typeface="B Nazanin" panose="00000400000000000000" pitchFamily="2" charset="-78"/>
              </a:rPr>
              <a:t>)</a:t>
            </a:r>
            <a:r>
              <a:rPr lang="fa-IR" b="1" dirty="0" smtClean="0">
                <a:solidFill>
                  <a:srgbClr val="FF6600"/>
                </a:solidFill>
                <a:cs typeface="B Nazanin" panose="00000400000000000000" pitchFamily="2" charset="-78"/>
              </a:rPr>
              <a:t> تائید توسط استاد راهنما و پس از آن </a:t>
            </a:r>
            <a:r>
              <a:rPr lang="fa-IR" b="1" dirty="0">
                <a:solidFill>
                  <a:srgbClr val="FF6600"/>
                </a:solidFill>
                <a:cs typeface="B Nazanin" panose="00000400000000000000" pitchFamily="2" charset="-78"/>
              </a:rPr>
              <a:t>ارسال به کمیته </a:t>
            </a:r>
            <a:r>
              <a:rPr lang="fa-IR" b="1" dirty="0" smtClean="0">
                <a:solidFill>
                  <a:srgbClr val="FF6600"/>
                </a:solidFill>
                <a:cs typeface="B Nazanin" panose="00000400000000000000" pitchFamily="2" charset="-78"/>
              </a:rPr>
              <a:t>اخلاق </a:t>
            </a:r>
            <a:r>
              <a:rPr lang="fa-IR" b="1" dirty="0" smtClean="0">
                <a:solidFill>
                  <a:srgbClr val="FF6600"/>
                </a:solidFill>
                <a:cs typeface="B Nazanin" panose="00000400000000000000" pitchFamily="2" charset="-78"/>
                <a:sym typeface="Wingdings 2" panose="05020102010507070707" pitchFamily="18" charset="2"/>
              </a:rPr>
              <a:t></a:t>
            </a:r>
            <a:endParaRPr lang="fa-IR" b="1" dirty="0">
              <a:solidFill>
                <a:srgbClr val="FF6600"/>
              </a:solidFill>
              <a:cs typeface="B Nazanin" panose="00000400000000000000" pitchFamily="2" charset="-78"/>
            </a:endParaRPr>
          </a:p>
          <a:p>
            <a:pPr algn="r" rtl="1" fontAlgn="t">
              <a:lnSpc>
                <a:spcPct val="200000"/>
              </a:lnSpc>
            </a:pPr>
            <a:r>
              <a:rPr lang="fa-IR" b="1" dirty="0">
                <a:solidFill>
                  <a:srgbClr val="FF0000"/>
                </a:solidFill>
                <a:cs typeface="B Nazanin" panose="00000400000000000000" pitchFamily="2" charset="-78"/>
              </a:rPr>
              <a:t>اصلاحات کلی </a:t>
            </a:r>
            <a:r>
              <a:rPr lang="en-US" b="1" dirty="0">
                <a:solidFill>
                  <a:srgbClr val="FF0000"/>
                </a:solidFill>
                <a:cs typeface="B Nazanin" panose="00000400000000000000" pitchFamily="2" charset="-78"/>
              </a:rPr>
              <a:t>(major revision)</a:t>
            </a:r>
            <a:r>
              <a:rPr lang="fa-IR" b="1" dirty="0">
                <a:solidFill>
                  <a:srgbClr val="FF0000"/>
                </a:solidFill>
                <a:cs typeface="B Nazanin" panose="00000400000000000000" pitchFamily="2" charset="-78"/>
              </a:rPr>
              <a:t> و تائید توسط </a:t>
            </a:r>
            <a:r>
              <a:rPr lang="fa-IR" b="1" dirty="0" smtClean="0">
                <a:solidFill>
                  <a:srgbClr val="FF0000"/>
                </a:solidFill>
                <a:cs typeface="B Nazanin" panose="00000400000000000000" pitchFamily="2" charset="-78"/>
              </a:rPr>
              <a:t>دکتر ....... و پس از آن </a:t>
            </a:r>
            <a:r>
              <a:rPr lang="fa-IR" b="1" dirty="0">
                <a:solidFill>
                  <a:srgbClr val="FF0000"/>
                </a:solidFill>
                <a:cs typeface="B Nazanin" panose="00000400000000000000" pitchFamily="2" charset="-78"/>
              </a:rPr>
              <a:t>ارسال به کمیته </a:t>
            </a:r>
            <a:r>
              <a:rPr lang="fa-IR" b="1" dirty="0" smtClean="0">
                <a:solidFill>
                  <a:srgbClr val="FF0000"/>
                </a:solidFill>
                <a:cs typeface="B Nazanin" panose="00000400000000000000" pitchFamily="2" charset="-78"/>
              </a:rPr>
              <a:t>اخلاق </a:t>
            </a:r>
            <a:r>
              <a:rPr lang="fa-IR" b="1" dirty="0" smtClean="0">
                <a:solidFill>
                  <a:srgbClr val="FF0000"/>
                </a:solidFill>
                <a:cs typeface="B Nazanin" panose="00000400000000000000" pitchFamily="2" charset="-78"/>
                <a:sym typeface="Wingdings 2" panose="05020102010507070707" pitchFamily="18" charset="2"/>
              </a:rPr>
              <a:t></a:t>
            </a:r>
            <a:endParaRPr lang="fa-IR" b="1" dirty="0">
              <a:solidFill>
                <a:srgbClr val="FF0000"/>
              </a:solidFill>
              <a:cs typeface="B Nazanin" panose="00000400000000000000" pitchFamily="2" charset="-78"/>
            </a:endParaRPr>
          </a:p>
          <a:p>
            <a:pPr algn="r" rtl="1">
              <a:lnSpc>
                <a:spcPct val="200000"/>
              </a:lnSpc>
            </a:pPr>
            <a:r>
              <a:rPr lang="fa-IR" b="1" dirty="0" smtClean="0">
                <a:cs typeface="B Nazanin" panose="00000400000000000000" pitchFamily="2" charset="-78"/>
              </a:rPr>
              <a:t>رد موضوع با ذکر دلائل و پیشنهادات برای اصلاح آن</a:t>
            </a:r>
          </a:p>
          <a:p>
            <a:pPr algn="r" rtl="1">
              <a:lnSpc>
                <a:spcPct val="200000"/>
              </a:lnSpc>
            </a:pPr>
            <a:r>
              <a:rPr lang="fa-IR" b="1" dirty="0" smtClean="0">
                <a:cs typeface="B Nazanin" panose="00000400000000000000" pitchFamily="2" charset="-78"/>
                <a:sym typeface="Wingdings 2" panose="05020102010507070707" pitchFamily="18" charset="2"/>
              </a:rPr>
              <a:t>تیک  در جلوی </a:t>
            </a:r>
            <a:r>
              <a:rPr lang="fa-IR" b="1" dirty="0" smtClean="0">
                <a:cs typeface="B Titr" panose="00000700000000000000" pitchFamily="2" charset="-78"/>
                <a:sym typeface="Wingdings 2" panose="05020102010507070707" pitchFamily="18" charset="2"/>
              </a:rPr>
              <a:t>اصلاحات</a:t>
            </a:r>
            <a:r>
              <a:rPr lang="fa-IR" b="1" dirty="0" smtClean="0">
                <a:cs typeface="B Nazanin" panose="00000400000000000000" pitchFamily="2" charset="-78"/>
                <a:sym typeface="Wingdings 2" panose="05020102010507070707" pitchFamily="18" charset="2"/>
              </a:rPr>
              <a:t> به معنی علت انتخاب تصمیم شورای می‌باشد. </a:t>
            </a:r>
            <a:r>
              <a:rPr lang="fa-IR" b="1" dirty="0">
                <a:cs typeface="B Nazanin" panose="00000400000000000000" pitchFamily="2" charset="-78"/>
              </a:rPr>
              <a:t>	</a:t>
            </a:r>
            <a:endParaRPr lang="fa-IR" b="1" dirty="0" smtClean="0">
              <a:cs typeface="B Nazanin" panose="00000400000000000000" pitchFamily="2" charset="-78"/>
            </a:endParaRPr>
          </a:p>
          <a:p>
            <a:pPr algn="r" rtl="1">
              <a:lnSpc>
                <a:spcPct val="200000"/>
              </a:lnSpc>
            </a:pPr>
            <a:r>
              <a:rPr lang="fa-IR" b="1" dirty="0" smtClean="0">
                <a:cs typeface="B Nazanin" panose="00000400000000000000" pitchFamily="2" charset="-78"/>
              </a:rPr>
              <a:t>نکته: پس از ارائه پروپوزال در شورای پژوهشی زمان برای انجام اصلاحات حداکثر 2 ماه است.</a:t>
            </a:r>
            <a:endParaRPr lang="fa-IR" b="1" dirty="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125164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27</a:t>
            </a:fld>
            <a:endParaRPr lang="fa-IR" sz="1600" dirty="0">
              <a:cs typeface="B Titr" panose="00000700000000000000" pitchFamily="2" charset="-78"/>
            </a:endParaRPr>
          </a:p>
        </p:txBody>
      </p:sp>
      <p:sp>
        <p:nvSpPr>
          <p:cNvPr id="3" name="TextBox 2"/>
          <p:cNvSpPr txBox="1"/>
          <p:nvPr/>
        </p:nvSpPr>
        <p:spPr>
          <a:xfrm>
            <a:off x="750422" y="1147228"/>
            <a:ext cx="8208912" cy="5401479"/>
          </a:xfrm>
          <a:prstGeom prst="rect">
            <a:avLst/>
          </a:prstGeom>
          <a:noFill/>
        </p:spPr>
        <p:txBody>
          <a:bodyPr wrap="square" rtlCol="1">
            <a:spAutoFit/>
          </a:bodyPr>
          <a:lstStyle/>
          <a:p>
            <a:pPr algn="just" rtl="1">
              <a:lnSpc>
                <a:spcPct val="150000"/>
              </a:lnSpc>
            </a:pPr>
            <a:r>
              <a:rPr lang="fa-IR" b="1" dirty="0" smtClean="0">
                <a:cs typeface="B Nazanin" panose="00000400000000000000" pitchFamily="2" charset="-78"/>
              </a:rPr>
              <a:t>با توجه به اینکه در کمیته اخلاق مجددا پروپوزال ثبت شده شما در سامانه </a:t>
            </a:r>
            <a:r>
              <a:rPr lang="fa-IR" b="1" dirty="0" smtClean="0">
                <a:solidFill>
                  <a:srgbClr val="FF0000"/>
                </a:solidFill>
                <a:cs typeface="B Titr" panose="00000700000000000000" pitchFamily="2" charset="-78"/>
              </a:rPr>
              <a:t>(بدون حضور شما) </a:t>
            </a:r>
            <a:r>
              <a:rPr lang="fa-IR" b="1" dirty="0" smtClean="0">
                <a:cs typeface="B Nazanin" panose="00000400000000000000" pitchFamily="2" charset="-78"/>
              </a:rPr>
              <a:t>بررسی می‌گردد. لازم است موارد زیر مورد توجه قرار گیرد، تا کد اخلاق به پروپوزال شما تعلق گیرد.</a:t>
            </a:r>
          </a:p>
          <a:p>
            <a:pPr marL="342900" indent="-342900" algn="just" rtl="1">
              <a:lnSpc>
                <a:spcPct val="150000"/>
              </a:lnSpc>
              <a:buFont typeface="+mj-lt"/>
              <a:buAutoNum type="arabicPeriod"/>
            </a:pPr>
            <a:r>
              <a:rPr lang="fa-IR" b="1" dirty="0" smtClean="0">
                <a:cs typeface="B Nazanin" panose="00000400000000000000" pitchFamily="2" charset="-78"/>
              </a:rPr>
              <a:t>اصلاحات مورد نظر شواری پژوهشی حتما در پروپوزال در سامانه پژوهان وارد گردد.</a:t>
            </a:r>
            <a:endParaRPr lang="fa-IR" b="1" dirty="0">
              <a:cs typeface="B Nazanin" panose="00000400000000000000" pitchFamily="2" charset="-78"/>
            </a:endParaRPr>
          </a:p>
          <a:p>
            <a:pPr marL="342900" indent="-342900" algn="just" rtl="1">
              <a:lnSpc>
                <a:spcPct val="150000"/>
              </a:lnSpc>
              <a:buFont typeface="+mj-lt"/>
              <a:buAutoNum type="arabicPeriod"/>
            </a:pPr>
            <a:r>
              <a:rPr lang="fa-IR" b="1" dirty="0" smtClean="0">
                <a:cs typeface="B Nazanin" panose="00000400000000000000" pitchFamily="2" charset="-78"/>
              </a:rPr>
              <a:t>یک نقشه مفهومی مطابق آنچه در اسلاید </a:t>
            </a:r>
            <a:r>
              <a:rPr lang="fa-IR" b="1" dirty="0" smtClean="0">
                <a:solidFill>
                  <a:srgbClr val="FF0000"/>
                </a:solidFill>
                <a:cs typeface="B Titr" panose="00000700000000000000" pitchFamily="2" charset="-78"/>
              </a:rPr>
              <a:t>شماره 15 یا 17، بر اساس مطالعه خودتان تهیه و در بخش روش اجرا پروپوزال بیاورید. </a:t>
            </a:r>
            <a:r>
              <a:rPr lang="fa-IR" b="1" dirty="0" smtClean="0">
                <a:cs typeface="B Nazanin" panose="00000400000000000000" pitchFamily="2" charset="-78"/>
              </a:rPr>
              <a:t>این نقشه مفهومی در یک نگاه روش اجرای پایان‌نامه شما را نشان می‌دهد. </a:t>
            </a:r>
            <a:r>
              <a:rPr lang="fa-IR" dirty="0" smtClean="0">
                <a:cs typeface="B Nazanin" panose="00000400000000000000" pitchFamily="2" charset="-78"/>
              </a:rPr>
              <a:t>(این نقشه بسیار به شفاف و مفهوم بودن موضوع پروپوزال و تصویب در کمیته اخلاق کمک می‌کند). </a:t>
            </a:r>
          </a:p>
          <a:p>
            <a:pPr marL="342900" indent="-342900" algn="just" rtl="1">
              <a:lnSpc>
                <a:spcPct val="150000"/>
              </a:lnSpc>
              <a:buFont typeface="+mj-lt"/>
              <a:buAutoNum type="arabicPeriod"/>
            </a:pPr>
            <a:r>
              <a:rPr lang="fa-IR" b="1" dirty="0" smtClean="0">
                <a:cs typeface="B Nazanin" panose="00000400000000000000" pitchFamily="2" charset="-78"/>
              </a:rPr>
              <a:t>پرسشنامه‌ها و فرم‌ها نظیر فرم رضایت‌نامه حتما ضمیمه باشند.</a:t>
            </a:r>
          </a:p>
          <a:p>
            <a:pPr marL="342900" indent="-342900" algn="just" rtl="1">
              <a:lnSpc>
                <a:spcPct val="150000"/>
              </a:lnSpc>
              <a:buFont typeface="+mj-lt"/>
              <a:buAutoNum type="arabicPeriod"/>
            </a:pPr>
            <a:r>
              <a:rPr lang="fa-IR" b="1" dirty="0" smtClean="0">
                <a:cs typeface="B Nazanin" panose="00000400000000000000" pitchFamily="2" charset="-78"/>
              </a:rPr>
              <a:t>در </a:t>
            </a:r>
            <a:r>
              <a:rPr lang="fa-IR" b="1" dirty="0">
                <a:cs typeface="B Nazanin" panose="00000400000000000000" pitchFamily="2" charset="-78"/>
              </a:rPr>
              <a:t>کمیته </a:t>
            </a:r>
            <a:r>
              <a:rPr lang="fa-IR" b="1" dirty="0" smtClean="0">
                <a:cs typeface="B Nazanin" panose="00000400000000000000" pitchFamily="2" charset="-78"/>
              </a:rPr>
              <a:t>اخلاق همه بخش‌های پروپوزال مطالعه می‌شود. قطعا روی بخش‌های زیر دقت و توجه بیشتر می‌باشد.</a:t>
            </a:r>
            <a:r>
              <a:rPr lang="fa-IR" b="1" dirty="0">
                <a:cs typeface="B Nazanin" panose="00000400000000000000" pitchFamily="2" charset="-78"/>
              </a:rPr>
              <a:t> </a:t>
            </a:r>
            <a:r>
              <a:rPr lang="fa-IR" b="1" dirty="0" smtClean="0">
                <a:cs typeface="B Nazanin" panose="00000400000000000000" pitchFamily="2" charset="-78"/>
              </a:rPr>
              <a:t>عنوان، </a:t>
            </a:r>
            <a:r>
              <a:rPr lang="fa-IR" dirty="0" smtClean="0">
                <a:cs typeface="B Nazanin" panose="00000400000000000000" pitchFamily="2" charset="-78"/>
              </a:rPr>
              <a:t>اهداف اختصاصی، معیارهای ورود، روش جمع‌آوری نمونه، حجم نمونه، روش اجرا، پرسشنامه</a:t>
            </a:r>
            <a:endParaRPr lang="fa-IR" dirty="0">
              <a:cs typeface="B Nazanin" panose="00000400000000000000" pitchFamily="2" charset="-78"/>
            </a:endParaRPr>
          </a:p>
          <a:p>
            <a:pPr marL="342900" indent="-342900" algn="just" rtl="1">
              <a:lnSpc>
                <a:spcPct val="150000"/>
              </a:lnSpc>
              <a:buFont typeface="+mj-lt"/>
              <a:buAutoNum type="arabicPeriod"/>
            </a:pPr>
            <a:r>
              <a:rPr lang="fa-IR" b="1" dirty="0">
                <a:solidFill>
                  <a:srgbClr val="FF0000"/>
                </a:solidFill>
                <a:cs typeface="B Nazanin" panose="00000400000000000000" pitchFamily="2" charset="-78"/>
              </a:rPr>
              <a:t>ملاحظات اخلاقی</a:t>
            </a:r>
            <a:r>
              <a:rPr lang="fa-IR" b="1" dirty="0">
                <a:cs typeface="B Nazanin" panose="00000400000000000000" pitchFamily="2" charset="-78"/>
              </a:rPr>
              <a:t>: حتما تکمیل گردد، </a:t>
            </a:r>
            <a:r>
              <a:rPr lang="fa-IR" sz="1400" b="1" dirty="0">
                <a:cs typeface="B Nazanin" panose="00000400000000000000" pitchFamily="2" charset="-78"/>
              </a:rPr>
              <a:t>محرمانه بودن، دریافت رضایت نامه، </a:t>
            </a:r>
            <a:r>
              <a:rPr lang="en-US" sz="1400" b="1" dirty="0">
                <a:cs typeface="B Nazanin" panose="00000400000000000000" pitchFamily="2" charset="-78"/>
              </a:rPr>
              <a:t>Blinded</a:t>
            </a:r>
            <a:r>
              <a:rPr lang="fa-IR" sz="1400" b="1" dirty="0">
                <a:cs typeface="B Nazanin" panose="00000400000000000000" pitchFamily="2" charset="-78"/>
              </a:rPr>
              <a:t> و </a:t>
            </a:r>
            <a:r>
              <a:rPr lang="fa-IR" sz="1400" b="1" dirty="0" smtClean="0">
                <a:cs typeface="B Nazanin" panose="00000400000000000000" pitchFamily="2" charset="-78"/>
              </a:rPr>
              <a:t>دقیقا شماره کدهای </a:t>
            </a:r>
            <a:r>
              <a:rPr lang="fa-IR" sz="1400" b="1" dirty="0">
                <a:cs typeface="B Nazanin" panose="00000400000000000000" pitchFamily="2" charset="-78"/>
              </a:rPr>
              <a:t>اخلاقی </a:t>
            </a:r>
            <a:r>
              <a:rPr lang="fa-IR" sz="1400" b="1" dirty="0" smtClean="0">
                <a:cs typeface="B Nazanin" panose="00000400000000000000" pitchFamily="2" charset="-78"/>
              </a:rPr>
              <a:t>مرتبط با پروپوزال خود را بنویسید.</a:t>
            </a:r>
            <a:endParaRPr lang="fa-IR" sz="1400" b="1" dirty="0">
              <a:cs typeface="B Nazanin" panose="00000400000000000000" pitchFamily="2" charset="-78"/>
            </a:endParaRPr>
          </a:p>
          <a:p>
            <a:pPr marL="342900" indent="-342900" algn="just" rtl="1">
              <a:lnSpc>
                <a:spcPct val="150000"/>
              </a:lnSpc>
              <a:buFont typeface="+mj-lt"/>
              <a:buAutoNum type="arabicPeriod"/>
            </a:pPr>
            <a:r>
              <a:rPr lang="fa-IR" b="1" dirty="0" smtClean="0">
                <a:cs typeface="B Nazanin" panose="00000400000000000000" pitchFamily="2" charset="-78"/>
              </a:rPr>
              <a:t>بهتر </a:t>
            </a:r>
            <a:r>
              <a:rPr lang="fa-IR" b="1" dirty="0">
                <a:cs typeface="B Nazanin" panose="00000400000000000000" pitchFamily="2" charset="-78"/>
              </a:rPr>
              <a:t>است بخش هایی که فکر می‌کنید از نظر اخلاقی مهم </a:t>
            </a:r>
            <a:r>
              <a:rPr lang="fa-IR" b="1" dirty="0" smtClean="0">
                <a:cs typeface="B Nazanin" panose="00000400000000000000" pitchFamily="2" charset="-78"/>
              </a:rPr>
              <a:t>هستند </a:t>
            </a:r>
            <a:r>
              <a:rPr lang="en-US" b="1" dirty="0">
                <a:cs typeface="B Nazanin" panose="00000400000000000000" pitchFamily="2" charset="-78"/>
              </a:rPr>
              <a:t>highlight</a:t>
            </a:r>
            <a:r>
              <a:rPr lang="fa-IR" b="1" dirty="0">
                <a:cs typeface="B Nazanin" panose="00000400000000000000" pitchFamily="2" charset="-78"/>
              </a:rPr>
              <a:t> </a:t>
            </a:r>
            <a:r>
              <a:rPr lang="fa-IR" b="1" dirty="0" smtClean="0">
                <a:cs typeface="B Nazanin" panose="00000400000000000000" pitchFamily="2" charset="-78"/>
              </a:rPr>
              <a:t>گردند</a:t>
            </a:r>
            <a:r>
              <a:rPr lang="fa-IR" b="1" dirty="0">
                <a:cs typeface="B Nazanin" panose="00000400000000000000" pitchFamily="2" charset="-78"/>
              </a:rPr>
              <a:t>. </a:t>
            </a:r>
          </a:p>
          <a:p>
            <a:pPr algn="r" rtl="1">
              <a:lnSpc>
                <a:spcPct val="150000"/>
              </a:lnSpc>
            </a:pPr>
            <a:endParaRPr lang="fa-IR" b="1" dirty="0" smtClean="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TextBox 4"/>
          <p:cNvSpPr txBox="1"/>
          <p:nvPr/>
        </p:nvSpPr>
        <p:spPr>
          <a:xfrm>
            <a:off x="6012160" y="350576"/>
            <a:ext cx="2520280" cy="369332"/>
          </a:xfrm>
          <a:prstGeom prst="rect">
            <a:avLst/>
          </a:prstGeom>
          <a:noFill/>
        </p:spPr>
        <p:txBody>
          <a:bodyPr wrap="square" rtlCol="1">
            <a:spAutoFit/>
          </a:bodyPr>
          <a:lstStyle/>
          <a:p>
            <a:pPr algn="r" rtl="1"/>
            <a:r>
              <a:rPr lang="fa-IR" dirty="0" smtClean="0">
                <a:solidFill>
                  <a:srgbClr val="0000FF"/>
                </a:solidFill>
                <a:cs typeface="B Titr" panose="00000700000000000000" pitchFamily="2" charset="-78"/>
              </a:rPr>
              <a:t>مربوط به کمیته اخلاق</a:t>
            </a:r>
            <a:endParaRPr lang="fa-IR" dirty="0">
              <a:solidFill>
                <a:srgbClr val="0000FF"/>
              </a:solidFill>
              <a:cs typeface="B Titr" panose="00000700000000000000" pitchFamily="2" charset="-78"/>
            </a:endParaRPr>
          </a:p>
        </p:txBody>
      </p:sp>
    </p:spTree>
    <p:extLst>
      <p:ext uri="{BB962C8B-B14F-4D97-AF65-F5344CB8AC3E}">
        <p14:creationId xmlns:p14="http://schemas.microsoft.com/office/powerpoint/2010/main" val="3124368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511228" y="692697"/>
            <a:ext cx="584978" cy="574858"/>
          </a:xfrm>
        </p:spPr>
        <p:txBody>
          <a:bodyPr/>
          <a:lstStyle/>
          <a:p>
            <a:fld id="{03D75743-879A-44A4-9263-9DE3E0A0BE64}" type="slidenum">
              <a:rPr lang="fa-IR" sz="1600" smtClean="0">
                <a:cs typeface="B Titr" panose="00000700000000000000" pitchFamily="2" charset="-78"/>
              </a:rPr>
              <a:pPr/>
              <a:t>3</a:t>
            </a:fld>
            <a:endParaRPr lang="fa-IR" sz="1600" dirty="0">
              <a:cs typeface="B Titr" panose="00000700000000000000" pitchFamily="2" charset="-78"/>
            </a:endParaRPr>
          </a:p>
        </p:txBody>
      </p:sp>
      <p:sp>
        <p:nvSpPr>
          <p:cNvPr id="3" name="TextBox 2"/>
          <p:cNvSpPr txBox="1"/>
          <p:nvPr/>
        </p:nvSpPr>
        <p:spPr>
          <a:xfrm>
            <a:off x="1182807" y="698704"/>
            <a:ext cx="7669121" cy="4662815"/>
          </a:xfrm>
          <a:prstGeom prst="rect">
            <a:avLst/>
          </a:prstGeom>
          <a:noFill/>
        </p:spPr>
        <p:txBody>
          <a:bodyPr wrap="square" rtlCol="1">
            <a:spAutoFit/>
          </a:bodyPr>
          <a:lstStyle/>
          <a:p>
            <a:pPr algn="just" rtl="1">
              <a:lnSpc>
                <a:spcPct val="150000"/>
              </a:lnSpc>
            </a:pPr>
            <a:r>
              <a:rPr lang="fa-IR" dirty="0" smtClean="0">
                <a:cs typeface="B Nazanin" panose="00000400000000000000" pitchFamily="2" charset="-78"/>
              </a:rPr>
              <a:t>آغاز یک پژوهش نظیر پایان‌نامه پس از دریافت کد اخلاق است.</a:t>
            </a:r>
          </a:p>
          <a:p>
            <a:pPr algn="just" rtl="1">
              <a:lnSpc>
                <a:spcPct val="150000"/>
              </a:lnSpc>
            </a:pPr>
            <a:r>
              <a:rPr lang="fa-IR" dirty="0" smtClean="0">
                <a:cs typeface="B Nazanin" panose="00000400000000000000" pitchFamily="2" charset="-78"/>
              </a:rPr>
              <a:t>دقت کنید: پس از دریافت کد اخلاق عنوان پروپوزال شما به فارسی و انگلیسی در </a:t>
            </a:r>
            <a:r>
              <a:rPr lang="fa-IR" b="1" dirty="0">
                <a:solidFill>
                  <a:srgbClr val="0000FF"/>
                </a:solidFill>
                <a:cs typeface="B Nazanin" panose="00000400000000000000" pitchFamily="2" charset="-78"/>
              </a:rPr>
              <a:t>سامانه ملی اخلاق در پژوهش‌های زیست </a:t>
            </a:r>
            <a:r>
              <a:rPr lang="fa-IR" b="1" dirty="0" smtClean="0">
                <a:solidFill>
                  <a:srgbClr val="0000FF"/>
                </a:solidFill>
                <a:cs typeface="B Nazanin" panose="00000400000000000000" pitchFamily="2" charset="-78"/>
              </a:rPr>
              <a:t>پزشکی به آدرس: </a:t>
            </a:r>
            <a:r>
              <a:rPr lang="en-US" b="1" dirty="0">
                <a:solidFill>
                  <a:srgbClr val="0000FF"/>
                </a:solidFill>
                <a:cs typeface="B Nazanin" panose="00000400000000000000" pitchFamily="2" charset="-78"/>
              </a:rPr>
              <a:t>(ethics.research.ac.ir)</a:t>
            </a:r>
            <a:r>
              <a:rPr lang="fa-IR" dirty="0" smtClean="0">
                <a:cs typeface="B Nazanin" panose="00000400000000000000" pitchFamily="2" charset="-78"/>
              </a:rPr>
              <a:t> قابل دسترسی است. </a:t>
            </a:r>
          </a:p>
          <a:p>
            <a:pPr algn="just" rtl="1">
              <a:lnSpc>
                <a:spcPct val="150000"/>
              </a:lnSpc>
            </a:pPr>
            <a:r>
              <a:rPr lang="fa-IR" dirty="0" smtClean="0">
                <a:cs typeface="B Nazanin" panose="00000400000000000000" pitchFamily="2" charset="-78"/>
              </a:rPr>
              <a:t>بر </a:t>
            </a:r>
            <a:r>
              <a:rPr lang="fa-IR" dirty="0">
                <a:cs typeface="B Nazanin" panose="00000400000000000000" pitchFamily="2" charset="-78"/>
              </a:rPr>
              <a:t>اساس آئین نامه موضوع پروپوزال </a:t>
            </a:r>
            <a:r>
              <a:rPr lang="fa-IR" dirty="0">
                <a:cs typeface="B Titr" panose="00000700000000000000" pitchFamily="2" charset="-78"/>
              </a:rPr>
              <a:t>نباید تکراری باشد</a:t>
            </a:r>
            <a:r>
              <a:rPr lang="fa-IR" dirty="0">
                <a:cs typeface="B Nazanin" panose="00000400000000000000" pitchFamily="2" charset="-78"/>
              </a:rPr>
              <a:t>. </a:t>
            </a:r>
            <a:endParaRPr lang="fa-IR" dirty="0" smtClean="0">
              <a:cs typeface="B Nazanin" panose="00000400000000000000" pitchFamily="2" charset="-78"/>
            </a:endParaRPr>
          </a:p>
          <a:p>
            <a:pPr algn="just" rtl="1">
              <a:lnSpc>
                <a:spcPct val="150000"/>
              </a:lnSpc>
            </a:pPr>
            <a:r>
              <a:rPr lang="fa-IR" dirty="0" smtClean="0">
                <a:cs typeface="B Nazanin" panose="00000400000000000000" pitchFamily="2" charset="-78"/>
              </a:rPr>
              <a:t>دانشجویان </a:t>
            </a:r>
            <a:r>
              <a:rPr lang="fa-IR" dirty="0">
                <a:cs typeface="B Nazanin" panose="00000400000000000000" pitchFamily="2" charset="-78"/>
              </a:rPr>
              <a:t>و اساتید راهنما و </a:t>
            </a:r>
            <a:r>
              <a:rPr lang="fa-IR" dirty="0" smtClean="0">
                <a:cs typeface="B Nazanin" panose="00000400000000000000" pitchFamily="2" charset="-78"/>
              </a:rPr>
              <a:t>مشاور </a:t>
            </a:r>
            <a:r>
              <a:rPr lang="fa-IR" dirty="0">
                <a:cs typeface="B Nazanin" panose="00000400000000000000" pitchFamily="2" charset="-78"/>
              </a:rPr>
              <a:t>ی</a:t>
            </a:r>
            <a:r>
              <a:rPr lang="fa-IR" dirty="0" smtClean="0">
                <a:cs typeface="B Nazanin" panose="00000400000000000000" pitchFamily="2" charset="-78"/>
              </a:rPr>
              <a:t>ا </a:t>
            </a:r>
            <a:r>
              <a:rPr lang="fa-IR" dirty="0">
                <a:cs typeface="B Nazanin" panose="00000400000000000000" pitchFamily="2" charset="-78"/>
              </a:rPr>
              <a:t>مراجعه به آدرس فوق از تکراری نبودن موضوع اطمینان حاصل نمایند.</a:t>
            </a:r>
          </a:p>
          <a:p>
            <a:pPr algn="just" rtl="1">
              <a:lnSpc>
                <a:spcPct val="150000"/>
              </a:lnSpc>
            </a:pPr>
            <a:r>
              <a:rPr lang="fa-IR" dirty="0" smtClean="0">
                <a:cs typeface="B Nazanin" panose="00000400000000000000" pitchFamily="2" charset="-78"/>
              </a:rPr>
              <a:t>برخی از موضوعات با توجه به زمان، مکان، دانشگاه، بیمارستان، شهر و ... می‌توانند تکرار شوند. تائید آنها با شورای پژوهشی دانشکده است.</a:t>
            </a:r>
          </a:p>
          <a:p>
            <a:pPr algn="just" rtl="1">
              <a:lnSpc>
                <a:spcPct val="150000"/>
              </a:lnSpc>
            </a:pPr>
            <a:r>
              <a:rPr lang="fa-IR" dirty="0" smtClean="0">
                <a:cs typeface="B Nazanin" panose="00000400000000000000" pitchFamily="2" charset="-78"/>
              </a:rPr>
              <a:t>دانشجویان باید درصورتیکه به هر دلیل موضوع را مشابه انتخاب می‌نمایند: برای مثال:</a:t>
            </a:r>
          </a:p>
          <a:p>
            <a:pPr algn="just" rtl="1">
              <a:lnSpc>
                <a:spcPct val="150000"/>
              </a:lnSpc>
            </a:pPr>
            <a:r>
              <a:rPr lang="fa-IR" dirty="0">
                <a:cs typeface="B Nazanin" panose="00000400000000000000" pitchFamily="2" charset="-78"/>
              </a:rPr>
              <a:t>	</a:t>
            </a:r>
            <a:r>
              <a:rPr lang="fa-IR" dirty="0" smtClean="0">
                <a:cs typeface="B Nazanin" panose="00000400000000000000" pitchFamily="2" charset="-78"/>
              </a:rPr>
              <a:t>موضوعاتی که مرتبط با زمان، مکان، دانشکده، بیمارستان، کلینیک، شهر، کشور و ... یکسان است. موضوعات مشابه را در پروپوزال و در جلسه شورای پژوهشی عنوان کنند، دلائل و ضرورت تکراری بودن بیان گردد.</a:t>
            </a:r>
          </a:p>
        </p:txBody>
      </p:sp>
      <p:sp>
        <p:nvSpPr>
          <p:cNvPr id="4" name="TextBox 3"/>
          <p:cNvSpPr txBox="1"/>
          <p:nvPr/>
        </p:nvSpPr>
        <p:spPr>
          <a:xfrm>
            <a:off x="1835695" y="5589240"/>
            <a:ext cx="6363344" cy="830997"/>
          </a:xfrm>
          <a:prstGeom prst="rect">
            <a:avLst/>
          </a:prstGeom>
          <a:noFill/>
        </p:spPr>
        <p:txBody>
          <a:bodyPr wrap="square" rtlCol="1">
            <a:spAutoFit/>
          </a:bodyPr>
          <a:lstStyle/>
          <a:p>
            <a:pPr algn="r" rtl="1">
              <a:lnSpc>
                <a:spcPct val="150000"/>
              </a:lnSpc>
            </a:pPr>
            <a:r>
              <a:rPr lang="fa-IR" sz="1400" dirty="0" smtClean="0">
                <a:cs typeface="B Titr" panose="00000700000000000000" pitchFamily="2" charset="-78"/>
              </a:rPr>
              <a:t>خود اظهاری </a:t>
            </a:r>
            <a:r>
              <a:rPr lang="fa-IR" sz="1400" dirty="0" smtClean="0">
                <a:solidFill>
                  <a:srgbClr val="FF0000"/>
                </a:solidFill>
                <a:cs typeface="B Titr" panose="00000700000000000000" pitchFamily="2" charset="-78"/>
              </a:rPr>
              <a:t>دانشجویان</a:t>
            </a:r>
            <a:r>
              <a:rPr lang="fa-IR" sz="1400" dirty="0" smtClean="0">
                <a:cs typeface="B Titr" panose="00000700000000000000" pitchFamily="2" charset="-78"/>
              </a:rPr>
              <a:t> در سامانه پژوهان و هنگام ارائه پروپوزال در شورا:</a:t>
            </a:r>
          </a:p>
          <a:p>
            <a:pPr algn="r" rtl="1">
              <a:lnSpc>
                <a:spcPct val="150000"/>
              </a:lnSpc>
            </a:pPr>
            <a:r>
              <a:rPr lang="fa-IR" dirty="0">
                <a:cs typeface="B Titr" panose="00000700000000000000" pitchFamily="2" charset="-78"/>
              </a:rPr>
              <a:t>	</a:t>
            </a:r>
            <a:r>
              <a:rPr lang="fa-IR" dirty="0" smtClean="0">
                <a:cs typeface="B Titr" panose="00000700000000000000" pitchFamily="2" charset="-78"/>
              </a:rPr>
              <a:t>	</a:t>
            </a:r>
            <a:r>
              <a:rPr lang="fa-IR" dirty="0" smtClean="0">
                <a:solidFill>
                  <a:srgbClr val="FF0000"/>
                </a:solidFill>
                <a:cs typeface="B Titr" panose="00000700000000000000" pitchFamily="2" charset="-78"/>
              </a:rPr>
              <a:t>اعلام می‌نمایم موضوع پروپوزال اینجانب تکراری نیست.</a:t>
            </a:r>
            <a:endParaRPr lang="fa-IR" dirty="0">
              <a:solidFill>
                <a:srgbClr val="FF0000"/>
              </a:solidFill>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876313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11560" y="692696"/>
            <a:ext cx="520824" cy="520700"/>
          </a:xfrm>
        </p:spPr>
        <p:txBody>
          <a:bodyPr/>
          <a:lstStyle/>
          <a:p>
            <a:fld id="{03D75743-879A-44A4-9263-9DE3E0A0BE64}" type="slidenum">
              <a:rPr lang="fa-IR" sz="1600" smtClean="0">
                <a:cs typeface="B Titr" panose="00000700000000000000" pitchFamily="2" charset="-78"/>
              </a:rPr>
              <a:pPr/>
              <a:t>4</a:t>
            </a:fld>
            <a:endParaRPr lang="fa-IR" sz="1600" dirty="0">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7" name="Rectangle 6"/>
          <p:cNvSpPr/>
          <p:nvPr/>
        </p:nvSpPr>
        <p:spPr>
          <a:xfrm>
            <a:off x="1763688" y="476672"/>
            <a:ext cx="7098044" cy="4185761"/>
          </a:xfrm>
          <a:prstGeom prst="rect">
            <a:avLst/>
          </a:prstGeom>
        </p:spPr>
        <p:txBody>
          <a:bodyPr wrap="square">
            <a:spAutoFit/>
          </a:bodyPr>
          <a:lstStyle/>
          <a:p>
            <a:pPr algn="r" rtl="1"/>
            <a:r>
              <a:rPr lang="ar-SA" sz="2800" b="1" dirty="0" smtClean="0">
                <a:latin typeface="Times New Roman" panose="02020603050405020304" pitchFamily="18" charset="0"/>
                <a:ea typeface="Calibri" panose="020F0502020204030204" pitchFamily="34" charset="0"/>
                <a:cs typeface="B Nazanin" panose="00000400000000000000" pitchFamily="2" charset="-78"/>
              </a:rPr>
              <a:t>پروپوزال پایان نامه</a:t>
            </a:r>
            <a:r>
              <a:rPr lang="en-US" sz="1200" dirty="0" smtClean="0">
                <a:latin typeface="Calibri" panose="020F0502020204030204" pitchFamily="34" charset="0"/>
                <a:ea typeface="Calibri" panose="020F0502020204030204" pitchFamily="34" charset="0"/>
                <a:cs typeface="Arial" panose="020B0604020202020204" pitchFamily="34" charset="0"/>
              </a:rPr>
              <a:t/>
            </a:r>
            <a:br>
              <a:rPr lang="en-US" sz="1200" dirty="0" smtClean="0">
                <a:latin typeface="Calibri" panose="020F0502020204030204" pitchFamily="34" charset="0"/>
                <a:ea typeface="Calibri" panose="020F0502020204030204" pitchFamily="34" charset="0"/>
                <a:cs typeface="Arial" panose="020B0604020202020204" pitchFamily="34" charset="0"/>
              </a:rPr>
            </a:br>
            <a:r>
              <a:rPr lang="ar-SA" dirty="0" smtClean="0">
                <a:latin typeface="Times New Roman" panose="02020603050405020304" pitchFamily="18" charset="0"/>
                <a:ea typeface="Times New Roman" panose="02020603050405020304" pitchFamily="18" charset="0"/>
                <a:cs typeface="B Nazanin" panose="00000400000000000000" pitchFamily="2" charset="-78"/>
              </a:rPr>
              <a:t> </a:t>
            </a:r>
            <a:r>
              <a:rPr lang="en-US" sz="1600" dirty="0" smtClean="0">
                <a:latin typeface="Calibri" panose="020F0502020204030204" pitchFamily="34" charset="0"/>
                <a:ea typeface="Calibri" panose="020F0502020204030204" pitchFamily="34" charset="0"/>
                <a:cs typeface="Arial" panose="020B0604020202020204" pitchFamily="34" charset="0"/>
              </a:rPr>
              <a:t/>
            </a:r>
            <a:br>
              <a:rPr lang="en-US" sz="1600" dirty="0" smtClean="0">
                <a:latin typeface="Calibri" panose="020F0502020204030204" pitchFamily="34" charset="0"/>
                <a:ea typeface="Calibri" panose="020F0502020204030204" pitchFamily="34" charset="0"/>
                <a:cs typeface="Arial" panose="020B0604020202020204" pitchFamily="34" charset="0"/>
              </a:rPr>
            </a:br>
            <a:endParaRPr lang="fa-IR" sz="1600" dirty="0" smtClean="0">
              <a:latin typeface="Calibri" panose="020F0502020204030204" pitchFamily="34" charset="0"/>
              <a:ea typeface="Calibri" panose="020F0502020204030204" pitchFamily="34" charset="0"/>
              <a:cs typeface="Arial" panose="020B0604020202020204" pitchFamily="34" charset="0"/>
            </a:endParaRPr>
          </a:p>
          <a:p>
            <a:pPr algn="ctr"/>
            <a:r>
              <a:rPr lang="ar-SA" sz="2400" b="1" dirty="0" smtClean="0">
                <a:solidFill>
                  <a:srgbClr val="0000FF"/>
                </a:solidFill>
                <a:latin typeface="Times New Roman" panose="02020603050405020304" pitchFamily="18" charset="0"/>
                <a:ea typeface="Times New Roman" panose="02020603050405020304" pitchFamily="18" charset="0"/>
                <a:cs typeface="B Titr" pitchFamily="2" charset="-78"/>
              </a:rPr>
              <a:t>عنوان</a:t>
            </a:r>
            <a:r>
              <a:rPr lang="fa-IR" sz="2400" b="1" dirty="0" smtClean="0">
                <a:solidFill>
                  <a:srgbClr val="0000FF"/>
                </a:solidFill>
                <a:latin typeface="Times New Roman" panose="02020603050405020304" pitchFamily="18" charset="0"/>
                <a:ea typeface="Times New Roman" panose="02020603050405020304" pitchFamily="18" charset="0"/>
                <a:cs typeface="B Titr" pitchFamily="2" charset="-78"/>
              </a:rPr>
              <a:t> فارسی</a:t>
            </a:r>
            <a:r>
              <a:rPr lang="ar-SA" sz="2400" b="1" dirty="0" smtClean="0">
                <a:solidFill>
                  <a:srgbClr val="0000FF"/>
                </a:solidFill>
                <a:latin typeface="Times New Roman" panose="02020603050405020304" pitchFamily="18" charset="0"/>
                <a:ea typeface="Times New Roman" panose="02020603050405020304" pitchFamily="18" charset="0"/>
                <a:cs typeface="B Titr" pitchFamily="2" charset="-78"/>
              </a:rPr>
              <a:t>:</a:t>
            </a:r>
            <a:endParaRPr lang="fa-IR" sz="2400" b="1" dirty="0" smtClean="0">
              <a:solidFill>
                <a:srgbClr val="0000FF"/>
              </a:solidFill>
              <a:latin typeface="Times New Roman" panose="02020603050405020304" pitchFamily="18" charset="0"/>
              <a:ea typeface="Times New Roman" panose="02020603050405020304" pitchFamily="18" charset="0"/>
              <a:cs typeface="B Titr" pitchFamily="2" charset="-78"/>
            </a:endParaRPr>
          </a:p>
          <a:p>
            <a:pPr algn="ctr"/>
            <a:endParaRPr lang="fa-IR" sz="2400"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r>
              <a:rPr lang="fa-IR" sz="2400" b="1" dirty="0" smtClean="0">
                <a:solidFill>
                  <a:srgbClr val="0000FF"/>
                </a:solidFill>
                <a:latin typeface="Times New Roman" panose="02020603050405020304" pitchFamily="18" charset="0"/>
                <a:ea typeface="Calibri" panose="020F0502020204030204" pitchFamily="34" charset="0"/>
                <a:cs typeface="B Titr" pitchFamily="2" charset="-78"/>
              </a:rPr>
              <a:t>عنوان انگلیسی:</a:t>
            </a:r>
          </a:p>
          <a:p>
            <a:pPr lvl="1" algn="r" rtl="1"/>
            <a:endParaRPr lang="fa-IR" sz="2400" b="1" dirty="0">
              <a:latin typeface="Times New Roman" panose="02020603050405020304" pitchFamily="18" charset="0"/>
              <a:ea typeface="Times New Roman" panose="02020603050405020304" pitchFamily="18" charset="0"/>
              <a:cs typeface="B Nazanin" panose="00000400000000000000" pitchFamily="2" charset="-78"/>
            </a:endParaRP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استاد راهنما:</a:t>
            </a: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استاد مشاور:</a:t>
            </a:r>
            <a:r>
              <a:rPr lang="ar-SA"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endPar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endParaRP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دانشجو/دستیار:</a:t>
            </a:r>
            <a:r>
              <a:rPr lang="ar-SA"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r>
              <a:rPr lang="fa-IR" dirty="0">
                <a:solidFill>
                  <a:srgbClr val="009900"/>
                </a:solidFill>
                <a:cs typeface="B Titr" pitchFamily="2" charset="-78"/>
              </a:rPr>
              <a:t> </a:t>
            </a:r>
            <a:r>
              <a:rPr lang="fa-IR" dirty="0">
                <a:solidFill>
                  <a:srgbClr val="FF0000"/>
                </a:solidFill>
                <a:cs typeface="B Titr" pitchFamily="2" charset="-78"/>
              </a:rPr>
              <a:t>گروه:</a:t>
            </a:r>
            <a:r>
              <a:rPr lang="ar-SA"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endParaRPr lang="fa-IR" dirty="0">
              <a:solidFill>
                <a:srgbClr val="FF0000"/>
              </a:solidFill>
              <a:cs typeface="B Titr" panose="00000700000000000000" pitchFamily="2" charset="-78"/>
            </a:endParaRPr>
          </a:p>
        </p:txBody>
      </p:sp>
      <p:sp>
        <p:nvSpPr>
          <p:cNvPr id="8" name="TextBox 7"/>
          <p:cNvSpPr txBox="1"/>
          <p:nvPr/>
        </p:nvSpPr>
        <p:spPr>
          <a:xfrm>
            <a:off x="1132384" y="4662433"/>
            <a:ext cx="7400056" cy="1446550"/>
          </a:xfrm>
          <a:prstGeom prst="rect">
            <a:avLst/>
          </a:prstGeom>
          <a:noFill/>
        </p:spPr>
        <p:txBody>
          <a:bodyPr wrap="square" rtlCol="1">
            <a:spAutoFit/>
          </a:bodyPr>
          <a:lstStyle/>
          <a:p>
            <a:pPr algn="r" rtl="1">
              <a:lnSpc>
                <a:spcPct val="200000"/>
              </a:lnSpc>
            </a:pPr>
            <a:r>
              <a:rPr lang="fa-IR" sz="1600" dirty="0" smtClean="0">
                <a:solidFill>
                  <a:srgbClr val="009900"/>
                </a:solidFill>
                <a:cs typeface="B Titr" pitchFamily="2" charset="-78"/>
              </a:rPr>
              <a:t>تاریخ ثبت پروپوزال در سامانه پژوهان:				</a:t>
            </a:r>
          </a:p>
          <a:p>
            <a:pPr algn="r" rtl="1">
              <a:lnSpc>
                <a:spcPct val="200000"/>
              </a:lnSpc>
            </a:pPr>
            <a:r>
              <a:rPr lang="fa-IR" sz="1600" dirty="0">
                <a:solidFill>
                  <a:srgbClr val="009900"/>
                </a:solidFill>
                <a:cs typeface="B Titr" pitchFamily="2" charset="-78"/>
              </a:rPr>
              <a:t>تاریخ ارائه پروپوزال در شواری </a:t>
            </a:r>
            <a:r>
              <a:rPr lang="fa-IR" sz="1600" dirty="0" smtClean="0">
                <a:solidFill>
                  <a:srgbClr val="009900"/>
                </a:solidFill>
                <a:cs typeface="B Titr" pitchFamily="2" charset="-78"/>
              </a:rPr>
              <a:t>پژوهشی </a:t>
            </a:r>
            <a:r>
              <a:rPr lang="fa-IR" sz="1600" dirty="0">
                <a:solidFill>
                  <a:srgbClr val="009900"/>
                </a:solidFill>
                <a:cs typeface="B Titr" pitchFamily="2" charset="-78"/>
              </a:rPr>
              <a:t>مربوطه:</a:t>
            </a:r>
          </a:p>
          <a:p>
            <a:pPr algn="r" rtl="1">
              <a:lnSpc>
                <a:spcPct val="200000"/>
              </a:lnSpc>
            </a:pPr>
            <a:r>
              <a:rPr lang="fa-IR" sz="1200" dirty="0" smtClean="0">
                <a:solidFill>
                  <a:srgbClr val="009900"/>
                </a:solidFill>
                <a:cs typeface="B Titr" pitchFamily="2" charset="-78"/>
              </a:rPr>
              <a:t>آیا طرح تحقیقاتی است؟ 					در صورتیکه طرح تحقیقاتی کد اخلاق دارد، کد را بنویسید.</a:t>
            </a:r>
          </a:p>
        </p:txBody>
      </p:sp>
    </p:spTree>
    <p:extLst>
      <p:ext uri="{BB962C8B-B14F-4D97-AF65-F5344CB8AC3E}">
        <p14:creationId xmlns:p14="http://schemas.microsoft.com/office/powerpoint/2010/main" val="1093439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79276" y="672749"/>
            <a:ext cx="414548" cy="553620"/>
          </a:xfrm>
        </p:spPr>
        <p:txBody>
          <a:bodyPr/>
          <a:lstStyle/>
          <a:p>
            <a:pPr algn="ctr"/>
            <a:fld id="{03D75743-879A-44A4-9263-9DE3E0A0BE64}" type="slidenum">
              <a:rPr lang="fa-IR" sz="1600" smtClean="0">
                <a:cs typeface="B Titr" panose="00000700000000000000" pitchFamily="2" charset="-78"/>
              </a:rPr>
              <a:pPr algn="ctr"/>
              <a:t>5</a:t>
            </a:fld>
            <a:endParaRPr lang="fa-IR" sz="1600" dirty="0">
              <a:cs typeface="B Titr" panose="00000700000000000000" pitchFamily="2" charset="-78"/>
            </a:endParaRPr>
          </a:p>
        </p:txBody>
      </p:sp>
      <p:sp>
        <p:nvSpPr>
          <p:cNvPr id="3" name="TextBox 2"/>
          <p:cNvSpPr txBox="1"/>
          <p:nvPr/>
        </p:nvSpPr>
        <p:spPr>
          <a:xfrm>
            <a:off x="2368376" y="764704"/>
            <a:ext cx="6452096" cy="461665"/>
          </a:xfrm>
          <a:prstGeom prst="rect">
            <a:avLst/>
          </a:prstGeom>
          <a:noFill/>
        </p:spPr>
        <p:txBody>
          <a:bodyPr wrap="square" rtlCol="1">
            <a:spAutoFit/>
          </a:bodyPr>
          <a:lstStyle/>
          <a:p>
            <a:r>
              <a:rPr lang="fa-IR" sz="2400" b="1" dirty="0" smtClean="0">
                <a:cs typeface="B Nazanin" panose="00000400000000000000" pitchFamily="2" charset="-78"/>
              </a:rPr>
              <a:t>عکس گواهی شرکت در کارگاه اخلاق را در اینجا قرار دهید.</a:t>
            </a:r>
            <a:endParaRPr lang="fa-IR" sz="2400" b="1" dirty="0">
              <a:cs typeface="B Nazanin" panose="00000400000000000000" pitchFamily="2" charset="-78"/>
            </a:endParaRPr>
          </a:p>
        </p:txBody>
      </p:sp>
      <p:sp>
        <p:nvSpPr>
          <p:cNvPr id="4" name="TextBox 3"/>
          <p:cNvSpPr txBox="1"/>
          <p:nvPr/>
        </p:nvSpPr>
        <p:spPr>
          <a:xfrm>
            <a:off x="611560" y="5085184"/>
            <a:ext cx="8208912" cy="400110"/>
          </a:xfrm>
          <a:prstGeom prst="rect">
            <a:avLst/>
          </a:prstGeom>
          <a:noFill/>
        </p:spPr>
        <p:txBody>
          <a:bodyPr wrap="square" rtlCol="1">
            <a:spAutoFit/>
          </a:bodyPr>
          <a:lstStyle/>
          <a:p>
            <a:pPr algn="r" rtl="1"/>
            <a:r>
              <a:rPr lang="fa-IR" sz="2000" b="1" dirty="0" smtClean="0">
                <a:cs typeface="B Nazanin" panose="00000400000000000000" pitchFamily="2" charset="-78"/>
              </a:rPr>
              <a:t>عناوین دیگر کارگاه‌های مرتبط با پایان‌نامه و فعالیت پژوهشی که شرکت کرده‌اید را بنویسید.</a:t>
            </a:r>
            <a:endParaRPr lang="fa-IR" sz="2000" b="1" dirty="0">
              <a:cs typeface="B Nazanin" panose="000004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52799"/>
            <a:ext cx="504056" cy="467889"/>
          </a:xfrm>
          <a:prstGeom prst="rect">
            <a:avLst/>
          </a:prstGeom>
          <a:noFill/>
          <a:ln w="9525">
            <a:solidFill>
              <a:srgbClr val="C00000"/>
            </a:solidFill>
            <a:miter lim="800000"/>
            <a:headEnd/>
            <a:tailEnd/>
          </a:ln>
        </p:spPr>
      </p:pic>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52799"/>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3650984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2160" y="40466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بیان مساله </a:t>
            </a:r>
            <a:endParaRPr lang="fa-IR" sz="2400" b="1" dirty="0">
              <a:solidFill>
                <a:srgbClr val="0000FF"/>
              </a:solidFill>
              <a:cs typeface="B Titr" pitchFamily="2" charset="-78"/>
            </a:endParaRPr>
          </a:p>
        </p:txBody>
      </p:sp>
      <p:sp>
        <p:nvSpPr>
          <p:cNvPr id="8" name="TextBox 7"/>
          <p:cNvSpPr txBox="1"/>
          <p:nvPr/>
        </p:nvSpPr>
        <p:spPr>
          <a:xfrm>
            <a:off x="467544" y="1484784"/>
            <a:ext cx="8208912" cy="3785652"/>
          </a:xfrm>
          <a:prstGeom prst="rect">
            <a:avLst/>
          </a:prstGeom>
          <a:noFill/>
        </p:spPr>
        <p:txBody>
          <a:bodyPr wrap="square" rtlCol="1">
            <a:spAutoFit/>
          </a:bodyPr>
          <a:lstStyle/>
          <a:p>
            <a:pPr algn="r" rtl="1">
              <a:lnSpc>
                <a:spcPct val="200000"/>
              </a:lnSpc>
            </a:pPr>
            <a:r>
              <a:rPr lang="fa-IR" sz="2400" dirty="0" smtClean="0">
                <a:latin typeface="Times New Roman" pitchFamily="18" charset="0"/>
                <a:cs typeface="B Nazanin" pitchFamily="2" charset="-78"/>
              </a:rPr>
              <a:t>در بیان مساله خیلی خلاصه به موضوع پروپوزال خود اشاره کنید.</a:t>
            </a:r>
          </a:p>
          <a:p>
            <a:pPr algn="r" rtl="1">
              <a:lnSpc>
                <a:spcPct val="200000"/>
              </a:lnSpc>
            </a:pPr>
            <a:r>
              <a:rPr lang="fa-IR" sz="2400" dirty="0">
                <a:latin typeface="Times New Roman" pitchFamily="18" charset="0"/>
                <a:cs typeface="B Nazanin" pitchFamily="2" charset="-78"/>
              </a:rPr>
              <a:t>در </a:t>
            </a:r>
            <a:r>
              <a:rPr lang="fa-IR" sz="2400" dirty="0" smtClean="0">
                <a:latin typeface="Times New Roman" pitchFamily="18" charset="0"/>
                <a:cs typeface="B Nazanin" pitchFamily="2" charset="-78"/>
              </a:rPr>
              <a:t>1 یا 2 </a:t>
            </a:r>
            <a:r>
              <a:rPr lang="fa-IR" sz="2400" dirty="0">
                <a:latin typeface="Times New Roman" pitchFamily="18" charset="0"/>
                <a:cs typeface="B Nazanin" pitchFamily="2" charset="-78"/>
              </a:rPr>
              <a:t>اسلاید با توجه به زمانیکه در اختیار </a:t>
            </a:r>
            <a:r>
              <a:rPr lang="fa-IR" sz="2400" dirty="0" smtClean="0">
                <a:latin typeface="Times New Roman" pitchFamily="18" charset="0"/>
                <a:cs typeface="B Nazanin" pitchFamily="2" charset="-78"/>
              </a:rPr>
              <a:t>دارید، علت </a:t>
            </a:r>
            <a:r>
              <a:rPr lang="fa-IR" sz="2400" dirty="0">
                <a:latin typeface="Times New Roman" pitchFamily="18" charset="0"/>
                <a:cs typeface="B Nazanin" pitchFamily="2" charset="-78"/>
              </a:rPr>
              <a:t>انتخاب </a:t>
            </a:r>
            <a:r>
              <a:rPr lang="fa-IR" sz="2400" dirty="0" smtClean="0">
                <a:latin typeface="Times New Roman" pitchFamily="18" charset="0"/>
                <a:cs typeface="B Nazanin" pitchFamily="2" charset="-78"/>
              </a:rPr>
              <a:t>موضوع، مشکل یا پاسخ به سوالی که با پایان‌نامه شما به آن جواب داده می‌شود را مطرح کنید. </a:t>
            </a:r>
            <a:endParaRPr lang="fa-IR" sz="2400" dirty="0">
              <a:latin typeface="Times New Roman" pitchFamily="18" charset="0"/>
              <a:cs typeface="B Nazanin" pitchFamily="2" charset="-78"/>
            </a:endParaRPr>
          </a:p>
          <a:p>
            <a:pPr algn="r" rtl="1">
              <a:lnSpc>
                <a:spcPct val="200000"/>
              </a:lnSpc>
            </a:pPr>
            <a:r>
              <a:rPr lang="fa-IR" sz="2400" dirty="0" smtClean="0">
                <a:latin typeface="Times New Roman" pitchFamily="18" charset="0"/>
                <a:cs typeface="B Nazanin" pitchFamily="2" charset="-78"/>
              </a:rPr>
              <a:t>در انتها </a:t>
            </a:r>
            <a:r>
              <a:rPr lang="fa-IR" sz="2000" b="1" dirty="0" smtClean="0">
                <a:solidFill>
                  <a:srgbClr val="FF0000"/>
                </a:solidFill>
                <a:latin typeface="Times New Roman" pitchFamily="18" charset="0"/>
                <a:cs typeface="B Titr" pitchFamily="2" charset="-78"/>
              </a:rPr>
              <a:t>به‌طور مشخص و خلاصه در یک جمله دلیل انتخاب موضوع </a:t>
            </a:r>
            <a:r>
              <a:rPr lang="fa-IR" sz="2400" dirty="0" smtClean="0">
                <a:latin typeface="Times New Roman" pitchFamily="18" charset="0"/>
                <a:cs typeface="B Nazanin" pitchFamily="2" charset="-78"/>
              </a:rPr>
              <a:t>را بیان کنید.</a:t>
            </a:r>
          </a:p>
          <a:p>
            <a:pPr algn="r" rtl="1">
              <a:lnSpc>
                <a:spcPct val="200000"/>
              </a:lnSpc>
            </a:pPr>
            <a:r>
              <a:rPr lang="fa-IR" sz="2400" dirty="0" smtClean="0">
                <a:latin typeface="Times New Roman" pitchFamily="18" charset="0"/>
                <a:cs typeface="B Nazanin" pitchFamily="2" charset="-78"/>
              </a:rPr>
              <a:t>از پروپوزال سامانه بیان مساله </a:t>
            </a:r>
            <a:r>
              <a:rPr lang="fa-IR" sz="2400" dirty="0">
                <a:latin typeface="Times New Roman" pitchFamily="18" charset="0"/>
                <a:cs typeface="B Nazanin" pitchFamily="2" charset="-78"/>
              </a:rPr>
              <a:t>خود مطلبی را </a:t>
            </a:r>
            <a:r>
              <a:rPr lang="fa-IR" dirty="0">
                <a:latin typeface="Times New Roman" pitchFamily="18" charset="0"/>
                <a:cs typeface="B Titr" panose="00000700000000000000" pitchFamily="2" charset="-78"/>
              </a:rPr>
              <a:t>کپی </a:t>
            </a:r>
            <a:r>
              <a:rPr lang="fa-IR" dirty="0" smtClean="0">
                <a:latin typeface="Times New Roman" pitchFamily="18" charset="0"/>
                <a:cs typeface="B Titr" panose="00000700000000000000" pitchFamily="2" charset="-78"/>
              </a:rPr>
              <a:t>نکنید. </a:t>
            </a:r>
            <a:r>
              <a:rPr lang="fa-IR" sz="2400" dirty="0" smtClean="0">
                <a:latin typeface="Times New Roman" pitchFamily="18" charset="0"/>
                <a:cs typeface="B Nazanin" panose="00000400000000000000" pitchFamily="2" charset="-78"/>
              </a:rPr>
              <a:t>الگوی 8 </a:t>
            </a:r>
            <a:r>
              <a:rPr lang="fa-IR" sz="2400" dirty="0" smtClean="0">
                <a:latin typeface="Times New Roman" pitchFamily="18" charset="0"/>
                <a:cs typeface="B Nazanin" panose="00000400000000000000" pitchFamily="2" charset="-78"/>
                <a:sym typeface="Wingdings 2" panose="05020102010507070707" pitchFamily="18" charset="2"/>
              </a:rPr>
              <a:t>8 را راعایت کنید.</a:t>
            </a:r>
            <a:endParaRPr lang="fa-IR" sz="2400" dirty="0">
              <a:latin typeface="Times New Roman" pitchFamily="18" charset="0"/>
              <a:cs typeface="B Nazanin" panose="00000400000000000000" pitchFamily="2" charset="-78"/>
            </a:endParaRPr>
          </a:p>
        </p:txBody>
      </p:sp>
      <p:sp>
        <p:nvSpPr>
          <p:cNvPr id="6" name="Slide Number Placeholder 5"/>
          <p:cNvSpPr>
            <a:spLocks noGrp="1"/>
          </p:cNvSpPr>
          <p:nvPr>
            <p:ph type="sldNum" sz="quarter" idx="12"/>
          </p:nvPr>
        </p:nvSpPr>
        <p:spPr>
          <a:xfrm>
            <a:off x="683568" y="671188"/>
            <a:ext cx="376808" cy="520700"/>
          </a:xfrm>
        </p:spPr>
        <p:txBody>
          <a:bodyPr/>
          <a:lstStyle/>
          <a:p>
            <a:fld id="{03D75743-879A-44A4-9263-9DE3E0A0BE64}" type="slidenum">
              <a:rPr lang="fa-IR" sz="1600" smtClean="0">
                <a:cs typeface="B Titr" panose="00000700000000000000" pitchFamily="2" charset="-78"/>
              </a:rPr>
              <a:pPr/>
              <a:t>6</a:t>
            </a:fld>
            <a:endParaRPr lang="fa-IR" sz="1600"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3" name="TextBox 2"/>
          <p:cNvSpPr txBox="1"/>
          <p:nvPr/>
        </p:nvSpPr>
        <p:spPr>
          <a:xfrm>
            <a:off x="755576" y="6021288"/>
            <a:ext cx="7776864" cy="307777"/>
          </a:xfrm>
          <a:prstGeom prst="rect">
            <a:avLst/>
          </a:prstGeom>
          <a:noFill/>
        </p:spPr>
        <p:txBody>
          <a:bodyPr wrap="square" rtlCol="1">
            <a:spAutoFit/>
          </a:bodyPr>
          <a:lstStyle/>
          <a:p>
            <a:pPr algn="r" rtl="1"/>
            <a:r>
              <a:rPr lang="fa-IR" sz="1400" dirty="0" smtClean="0">
                <a:cs typeface="B Nazanin" panose="00000400000000000000" pitchFamily="2" charset="-78"/>
              </a:rPr>
              <a:t>جزئیات مجله و عنوان یکی از </a:t>
            </a:r>
            <a:r>
              <a:rPr lang="fa-IR" sz="1400" b="1" dirty="0" smtClean="0">
                <a:cs typeface="B Nazanin" panose="00000400000000000000" pitchFamily="2" charset="-78"/>
              </a:rPr>
              <a:t>مهمترین و جدیدترین مقالات </a:t>
            </a:r>
            <a:r>
              <a:rPr lang="fa-IR" sz="1400" dirty="0" smtClean="0">
                <a:cs typeface="B Nazanin" panose="00000400000000000000" pitchFamily="2" charset="-78"/>
              </a:rPr>
              <a:t>که به استناد آن موضوع پایان‌نامه خود را انتخاب نموده‌اید را بیاورید. </a:t>
            </a:r>
            <a:endParaRPr lang="fa-IR" sz="1400"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2160" y="18953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مرور متون</a:t>
            </a:r>
            <a:endParaRPr lang="fa-IR" sz="2400" b="1" dirty="0">
              <a:solidFill>
                <a:srgbClr val="0000FF"/>
              </a:solidFill>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79368116"/>
              </p:ext>
            </p:extLst>
          </p:nvPr>
        </p:nvGraphicFramePr>
        <p:xfrm>
          <a:off x="395536" y="3282887"/>
          <a:ext cx="8543594" cy="3205480"/>
        </p:xfrm>
        <a:graphic>
          <a:graphicData uri="http://schemas.openxmlformats.org/drawingml/2006/table">
            <a:tbl>
              <a:tblPr rtl="1" firstRow="1" bandRow="1">
                <a:tableStyleId>{5C22544A-7EE6-4342-B048-85BDC9FD1C3A}</a:tableStyleId>
              </a:tblPr>
              <a:tblGrid>
                <a:gridCol w="1066014">
                  <a:extLst>
                    <a:ext uri="{9D8B030D-6E8A-4147-A177-3AD203B41FA5}">
                      <a16:colId xmlns:a16="http://schemas.microsoft.com/office/drawing/2014/main" val="1391505611"/>
                    </a:ext>
                  </a:extLst>
                </a:gridCol>
                <a:gridCol w="964704">
                  <a:extLst>
                    <a:ext uri="{9D8B030D-6E8A-4147-A177-3AD203B41FA5}">
                      <a16:colId xmlns:a16="http://schemas.microsoft.com/office/drawing/2014/main" val="2686958817"/>
                    </a:ext>
                  </a:extLst>
                </a:gridCol>
                <a:gridCol w="3505454">
                  <a:extLst>
                    <a:ext uri="{9D8B030D-6E8A-4147-A177-3AD203B41FA5}">
                      <a16:colId xmlns:a16="http://schemas.microsoft.com/office/drawing/2014/main" val="1961557973"/>
                    </a:ext>
                  </a:extLst>
                </a:gridCol>
                <a:gridCol w="3007422">
                  <a:extLst>
                    <a:ext uri="{9D8B030D-6E8A-4147-A177-3AD203B41FA5}">
                      <a16:colId xmlns:a16="http://schemas.microsoft.com/office/drawing/2014/main" val="2733331158"/>
                    </a:ext>
                  </a:extLst>
                </a:gridCol>
              </a:tblGrid>
              <a:tr h="370840">
                <a:tc>
                  <a:txBody>
                    <a:bodyPr/>
                    <a:lstStyle/>
                    <a:p>
                      <a:pPr rtl="1"/>
                      <a:r>
                        <a:rPr lang="fa-IR" sz="1400" baseline="0" dirty="0" smtClean="0">
                          <a:solidFill>
                            <a:schemeClr val="tx1"/>
                          </a:solidFill>
                          <a:cs typeface="B Titr" panose="00000700000000000000" pitchFamily="2" charset="-78"/>
                        </a:rPr>
                        <a:t>نویسنده، سال</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کشور/</a:t>
                      </a:r>
                      <a:r>
                        <a:rPr lang="fa-IR" sz="1400" baseline="0" dirty="0" smtClean="0">
                          <a:solidFill>
                            <a:schemeClr val="tx1"/>
                          </a:solidFill>
                          <a:cs typeface="B Titr" panose="00000700000000000000" pitchFamily="2" charset="-78"/>
                        </a:rPr>
                        <a:t> شهر</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شرح مختصر نتایج</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نام ژورنال و عنوان مقاله</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2036134"/>
                  </a:ext>
                </a:extLst>
              </a:tr>
              <a:tr h="370840">
                <a:tc>
                  <a:txBody>
                    <a:bodyPr/>
                    <a:lstStyle/>
                    <a:p>
                      <a:pPr algn="l" rtl="0"/>
                      <a:r>
                        <a:rPr lang="en-US" sz="1200" b="1" dirty="0" err="1" smtClean="0">
                          <a:solidFill>
                            <a:schemeClr val="tx1"/>
                          </a:solidFill>
                          <a:latin typeface="Times New Roman" panose="02020603050405020304" pitchFamily="18" charset="0"/>
                          <a:cs typeface="Times New Roman" panose="02020603050405020304" pitchFamily="18" charset="0"/>
                        </a:rPr>
                        <a:t>Colberg</a:t>
                      </a:r>
                      <a:r>
                        <a:rPr lang="en-US" sz="1200" b="1" dirty="0" smtClean="0">
                          <a:solidFill>
                            <a:schemeClr val="tx1"/>
                          </a:solidFill>
                          <a:latin typeface="Times New Roman" panose="02020603050405020304" pitchFamily="18" charset="0"/>
                          <a:cs typeface="Times New Roman" panose="02020603050405020304" pitchFamily="18" charset="0"/>
                        </a:rPr>
                        <a:t> SR.</a:t>
                      </a:r>
                      <a:r>
                        <a:rPr lang="en-US" sz="1200" b="1" baseline="0" dirty="0" smtClean="0">
                          <a:solidFill>
                            <a:schemeClr val="tx1"/>
                          </a:solidFill>
                          <a:latin typeface="Times New Roman" panose="02020603050405020304" pitchFamily="18" charset="0"/>
                          <a:cs typeface="Times New Roman" panose="02020603050405020304" pitchFamily="18" charset="0"/>
                        </a:rPr>
                        <a:t> </a:t>
                      </a:r>
                      <a:r>
                        <a:rPr lang="en-US" sz="1200" b="1" dirty="0" smtClean="0">
                          <a:solidFill>
                            <a:schemeClr val="tx1"/>
                          </a:solidFill>
                          <a:latin typeface="Times New Roman" panose="02020603050405020304" pitchFamily="18" charset="0"/>
                          <a:cs typeface="Times New Roman" panose="02020603050405020304" pitchFamily="18" charset="0"/>
                        </a:rPr>
                        <a:t>2016</a:t>
                      </a:r>
                      <a:endParaRPr lang="fa-IR" sz="1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latin typeface="Times New Roman" panose="02020603050405020304" pitchFamily="18" charset="0"/>
                          <a:cs typeface="Times New Roman" panose="02020603050405020304" pitchFamily="18" charset="0"/>
                        </a:rPr>
                        <a:t>آمریکا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مثال:</a:t>
                      </a:r>
                      <a:r>
                        <a:rPr lang="fa-IR" sz="1600" baseline="0" dirty="0" smtClean="0">
                          <a:solidFill>
                            <a:schemeClr val="tx1"/>
                          </a:solidFill>
                          <a:cs typeface="B Nazanin" panose="00000400000000000000" pitchFamily="2" charset="-78"/>
                        </a:rPr>
                        <a:t> </a:t>
                      </a:r>
                      <a:r>
                        <a:rPr lang="fa-IR" sz="1600" dirty="0" smtClean="0">
                          <a:solidFill>
                            <a:schemeClr val="tx1"/>
                          </a:solidFill>
                          <a:cs typeface="B Nazanin" panose="00000400000000000000" pitchFamily="2" charset="-78"/>
                        </a:rPr>
                        <a:t>در بررسی تاثیر ورزش بر کاهش دیابت گزارش</a:t>
                      </a:r>
                      <a:r>
                        <a:rPr lang="fa-IR" sz="1600" baseline="0" dirty="0" smtClean="0">
                          <a:solidFill>
                            <a:schemeClr val="tx1"/>
                          </a:solidFill>
                          <a:cs typeface="B Nazanin" panose="00000400000000000000" pitchFamily="2" charset="-78"/>
                        </a:rPr>
                        <a:t> کرد:</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rtl="0"/>
                      <a:r>
                        <a:rPr lang="en-US" sz="1100" b="0" i="0" kern="1200" dirty="0" smtClean="0">
                          <a:solidFill>
                            <a:schemeClr val="dk1"/>
                          </a:solidFill>
                          <a:effectLst/>
                          <a:latin typeface="Arial" panose="020B0604020202020204" pitchFamily="34" charset="0"/>
                          <a:ea typeface="+mn-ea"/>
                          <a:cs typeface="Arial" panose="020B0604020202020204" pitchFamily="34" charset="0"/>
                        </a:rPr>
                        <a:t>Physical Activity/Exercise and Diabetes: A Position … </a:t>
                      </a:r>
                    </a:p>
                    <a:p>
                      <a:pPr algn="just" rtl="0"/>
                      <a:r>
                        <a:rPr lang="en-US" sz="1100" b="1" i="0" kern="1200" dirty="0" err="1" smtClean="0">
                          <a:solidFill>
                            <a:schemeClr val="dk1"/>
                          </a:solidFill>
                          <a:effectLst/>
                          <a:latin typeface="Arial" panose="020B0604020202020204" pitchFamily="34" charset="0"/>
                          <a:ea typeface="+mn-ea"/>
                          <a:cs typeface="Arial" panose="020B0604020202020204" pitchFamily="34" charset="0"/>
                        </a:rPr>
                        <a:t>Jou</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Asso</a:t>
                      </a:r>
                      <a:r>
                        <a:rPr lang="en-US" sz="1100" b="1" i="0" kern="1200" dirty="0" smtClean="0">
                          <a:solidFill>
                            <a:schemeClr val="dk1"/>
                          </a:solidFill>
                          <a:effectLst/>
                          <a:latin typeface="Arial" panose="020B0604020202020204" pitchFamily="34" charset="0"/>
                          <a:ea typeface="+mn-ea"/>
                          <a:cs typeface="Arial" panose="020B0604020202020204" pitchFamily="34" charset="0"/>
                        </a:rPr>
                        <a:t>.</a:t>
                      </a:r>
                      <a:r>
                        <a:rPr lang="en-US" sz="1100" b="1" i="0" kern="1200" baseline="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Diab</a:t>
                      </a:r>
                      <a:r>
                        <a:rPr lang="en-US" sz="1100" b="1" i="0" kern="1200" dirty="0" smtClean="0">
                          <a:solidFill>
                            <a:schemeClr val="dk1"/>
                          </a:solidFill>
                          <a:effectLst/>
                          <a:latin typeface="Arial" panose="020B0604020202020204" pitchFamily="34" charset="0"/>
                          <a:ea typeface="+mn-ea"/>
                          <a:cs typeface="Arial" panose="020B0604020202020204" pitchFamily="34" charset="0"/>
                        </a:rPr>
                        <a:t> Care</a:t>
                      </a:r>
                      <a:r>
                        <a:rPr lang="en-US" sz="1100" b="1" i="0" kern="1200" cap="small" dirty="0" smtClean="0">
                          <a:solidFill>
                            <a:schemeClr val="dk1"/>
                          </a:solidFill>
                          <a:effectLst/>
                          <a:latin typeface="Arial" panose="020B0604020202020204" pitchFamily="34" charset="0"/>
                          <a:ea typeface="+mn-ea"/>
                          <a:cs typeface="Arial" panose="020B0604020202020204" pitchFamily="34" charset="0"/>
                        </a:rPr>
                        <a:t>.</a:t>
                      </a:r>
                      <a:endParaRPr lang="en-US" sz="1100" b="1" i="0"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475827"/>
                  </a:ext>
                </a:extLst>
              </a:tr>
              <a:tr h="370840">
                <a:tc>
                  <a:txBody>
                    <a:bodyPr/>
                    <a:lstStyle/>
                    <a:p>
                      <a:pPr algn="l" rtl="0"/>
                      <a:r>
                        <a:rPr lang="en-US" sz="1200" b="1" i="0" u="none" kern="1200" dirty="0" err="1" smtClean="0">
                          <a:solidFill>
                            <a:schemeClr val="dk1"/>
                          </a:solidFill>
                          <a:effectLst/>
                          <a:latin typeface="+mn-lt"/>
                          <a:ea typeface="+mn-ea"/>
                          <a:cs typeface="+mn-cs"/>
                        </a:rPr>
                        <a:t>Lingvay</a:t>
                      </a:r>
                      <a:r>
                        <a:rPr lang="en-US" sz="1200" b="1" i="0" u="none" kern="1200" dirty="0" smtClean="0">
                          <a:solidFill>
                            <a:schemeClr val="dk1"/>
                          </a:solidFill>
                          <a:effectLst/>
                          <a:latin typeface="+mn-lt"/>
                          <a:ea typeface="+mn-ea"/>
                          <a:cs typeface="+mn-cs"/>
                        </a:rPr>
                        <a:t> I</a:t>
                      </a:r>
                    </a:p>
                    <a:p>
                      <a:pPr algn="l" rtl="0"/>
                      <a:r>
                        <a:rPr lang="en-US" sz="1200" b="1" i="0" u="none" kern="1200" dirty="0" smtClean="0">
                          <a:solidFill>
                            <a:schemeClr val="dk1"/>
                          </a:solidFill>
                          <a:effectLst/>
                          <a:latin typeface="+mn-lt"/>
                          <a:ea typeface="+mn-ea"/>
                          <a:cs typeface="+mn-cs"/>
                        </a:rPr>
                        <a:t>2018</a:t>
                      </a:r>
                      <a:endParaRPr lang="fa-IR" sz="1200" b="1"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اطریش</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مثال: در مورد تاثیر 30 دقیقه پیاده روی روزانه بر کاهش دیابت گزارش کرد:</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dk1"/>
                          </a:solidFill>
                          <a:effectLst/>
                          <a:latin typeface="Arial" panose="020B0604020202020204" pitchFamily="34" charset="0"/>
                          <a:ea typeface="+mn-ea"/>
                          <a:cs typeface="Arial" panose="020B0604020202020204" pitchFamily="34" charset="0"/>
                        </a:rPr>
                        <a:t>A 26-Week Randomized Controlled Trial of </a:t>
                      </a:r>
                      <a:r>
                        <a:rPr lang="en-US" sz="1100" b="0" i="0" kern="1200" dirty="0" err="1" smtClean="0">
                          <a:solidFill>
                            <a:schemeClr val="dk1"/>
                          </a:solidFill>
                          <a:effectLst/>
                          <a:latin typeface="Arial" panose="020B0604020202020204" pitchFamily="34" charset="0"/>
                          <a:ea typeface="+mn-ea"/>
                          <a:cs typeface="Arial" panose="020B0604020202020204" pitchFamily="34" charset="0"/>
                        </a:rPr>
                        <a:t>Semaglutide</a:t>
                      </a:r>
                      <a:r>
                        <a:rPr lang="en-US" sz="1100" b="0" i="0" kern="1200" dirty="0" smtClean="0">
                          <a:solidFill>
                            <a:schemeClr val="dk1"/>
                          </a:solidFill>
                          <a:effectLst/>
                          <a:latin typeface="Arial" panose="020B0604020202020204" pitchFamily="34" charset="0"/>
                          <a:ea typeface="+mn-ea"/>
                          <a:cs typeface="Arial" panose="020B0604020202020204" pitchFamily="34" charset="0"/>
                        </a:rPr>
                        <a:t> Once Daily Versus </a:t>
                      </a:r>
                      <a:r>
                        <a:rPr lang="en-US" sz="1100" b="0" i="0" kern="1200" dirty="0" err="1" smtClean="0">
                          <a:solidFill>
                            <a:schemeClr val="dk1"/>
                          </a:solidFill>
                          <a:effectLst/>
                          <a:latin typeface="Arial" panose="020B0604020202020204" pitchFamily="34" charset="0"/>
                          <a:ea typeface="+mn-ea"/>
                          <a:cs typeface="Arial" panose="020B0604020202020204" pitchFamily="34" charset="0"/>
                        </a:rPr>
                        <a:t>Liraglut</a:t>
                      </a:r>
                      <a:r>
                        <a:rPr lang="en-US" sz="1100" b="0" i="0" kern="1200" dirty="0" smtClean="0">
                          <a:solidFill>
                            <a:schemeClr val="dk1"/>
                          </a:solidFill>
                          <a:effectLst/>
                          <a:latin typeface="Arial" panose="020B0604020202020204" pitchFamily="34" charset="0"/>
                          <a:ea typeface="+mn-ea"/>
                          <a:cs typeface="Arial" panose="020B0604020202020204" pitchFamily="34" charset="0"/>
                        </a:rPr>
                        <a:t> …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Jou</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Eme</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Ther</a:t>
                      </a:r>
                      <a:r>
                        <a:rPr lang="en-US" sz="1100" b="1" i="0" kern="1200" dirty="0" smtClean="0">
                          <a:solidFill>
                            <a:schemeClr val="dk1"/>
                          </a:solidFill>
                          <a:effectLst/>
                          <a:latin typeface="Arial" panose="020B0604020202020204" pitchFamily="34" charset="0"/>
                          <a:ea typeface="+mn-ea"/>
                          <a:cs typeface="Arial" panose="020B0604020202020204" pitchFamily="34" charset="0"/>
                        </a:rPr>
                        <a:t>: Drug &amp;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Reg</a:t>
                      </a:r>
                      <a:endParaRPr lang="en-US" sz="1100" b="1" i="0"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0829156"/>
                  </a:ext>
                </a:extLst>
              </a:tr>
              <a:tr h="370840">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ریاحی س. </a:t>
                      </a:r>
                      <a:r>
                        <a:rPr lang="fa-IR" sz="1600" b="1" baseline="0" dirty="0" smtClean="0">
                          <a:solidFill>
                            <a:schemeClr val="tx1"/>
                          </a:solidFill>
                          <a:latin typeface="Times New Roman" panose="02020603050405020304" pitchFamily="18" charset="0"/>
                          <a:cs typeface="Times New Roman" panose="02020603050405020304" pitchFamily="18" charset="0"/>
                        </a:rPr>
                        <a:t>1394</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تهران</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smtClean="0">
                          <a:solidFill>
                            <a:schemeClr val="tx1"/>
                          </a:solidFill>
                          <a:cs typeface="B Nazanin" panose="00000400000000000000" pitchFamily="2" charset="-78"/>
                        </a:rPr>
                        <a:t>مثال: در مقایسه دیابت با آمار</a:t>
                      </a:r>
                      <a:r>
                        <a:rPr lang="fa-IR" sz="1600" baseline="0" dirty="0" smtClean="0">
                          <a:solidFill>
                            <a:schemeClr val="tx1"/>
                          </a:solidFill>
                          <a:cs typeface="B Nazanin" panose="00000400000000000000" pitchFamily="2" charset="-78"/>
                        </a:rPr>
                        <a:t> سازمان بهداشت جهانی </a:t>
                      </a:r>
                      <a:r>
                        <a:rPr lang="en-US" sz="1600" baseline="0" dirty="0" smtClean="0">
                          <a:solidFill>
                            <a:schemeClr val="tx1"/>
                          </a:solidFill>
                          <a:cs typeface="B Nazanin" panose="00000400000000000000" pitchFamily="2" charset="-78"/>
                        </a:rPr>
                        <a:t>(WHO)</a:t>
                      </a:r>
                      <a:r>
                        <a:rPr lang="fa-IR" sz="1600" baseline="0" dirty="0" smtClean="0">
                          <a:solidFill>
                            <a:schemeClr val="tx1"/>
                          </a:solidFill>
                          <a:cs typeface="B Nazanin" panose="00000400000000000000" pitchFamily="2" charset="-78"/>
                        </a:rPr>
                        <a:t> گزارش کرد: ایران نسبت به دیگر کشورهای خاور میانه ...</a:t>
                      </a: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دیابت و نقش ورزش در کنترل آن:</a:t>
                      </a:r>
                      <a:r>
                        <a:rPr lang="fa-IR" sz="1600" baseline="0" dirty="0" smtClean="0">
                          <a:solidFill>
                            <a:schemeClr val="tx1"/>
                          </a:solidFill>
                          <a:cs typeface="B Nazanin" panose="00000400000000000000" pitchFamily="2" charset="-78"/>
                        </a:rPr>
                        <a:t> یک مطالعه مروری سیستماتیک. </a:t>
                      </a:r>
                    </a:p>
                    <a:p>
                      <a:pPr rtl="1"/>
                      <a:r>
                        <a:rPr lang="fa-IR" sz="1600" baseline="0" dirty="0" smtClean="0">
                          <a:solidFill>
                            <a:schemeClr val="tx1"/>
                          </a:solidFill>
                          <a:cs typeface="B Nazanin" panose="00000400000000000000" pitchFamily="2" charset="-78"/>
                        </a:rPr>
                        <a:t>مجله: پژوهش سلامت</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0160802"/>
                  </a:ext>
                </a:extLst>
              </a:tr>
              <a:tr h="370840">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امرالهی ز. 1401</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سمنان</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smtClean="0">
                          <a:solidFill>
                            <a:schemeClr val="tx1"/>
                          </a:solidFill>
                          <a:cs typeface="B Nazanin" panose="00000400000000000000" pitchFamily="2" charset="-78"/>
                        </a:rPr>
                        <a:t>مثال: در بررسی</a:t>
                      </a:r>
                      <a:r>
                        <a:rPr lang="fa-IR" sz="1600" baseline="0" dirty="0" smtClean="0">
                          <a:solidFill>
                            <a:schemeClr val="tx1"/>
                          </a:solidFill>
                          <a:cs typeface="B Nazanin" panose="00000400000000000000" pitchFamily="2" charset="-78"/>
                        </a:rPr>
                        <a:t> نظرات بیماران مبنی بر عوامل موثر بر کاهش دیابت گزارش کرد: زنان کمتر از مردان ...</a:t>
                      </a:r>
                    </a:p>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u="none" dirty="0" smtClean="0">
                          <a:solidFill>
                            <a:schemeClr val="tx1"/>
                          </a:solidFill>
                          <a:latin typeface="Arial" panose="020B0604020202020204" pitchFamily="34" charset="0"/>
                          <a:cs typeface="B Nazanin" panose="00000400000000000000" pitchFamily="2" charset="-78"/>
                        </a:rPr>
                        <a:t>تاثیر شش</a:t>
                      </a:r>
                      <a:r>
                        <a:rPr lang="fa-IR" sz="1600" u="none" baseline="0" dirty="0" smtClean="0">
                          <a:solidFill>
                            <a:schemeClr val="tx1"/>
                          </a:solidFill>
                          <a:latin typeface="Arial" panose="020B0604020202020204" pitchFamily="34" charset="0"/>
                          <a:cs typeface="B Nazanin" panose="00000400000000000000" pitchFamily="2" charset="-78"/>
                        </a:rPr>
                        <a:t> هفته تمرین مقاومتی فزاینده بر بیان ژن </a:t>
                      </a:r>
                      <a:r>
                        <a:rPr lang="en-US" sz="1600" u="none" baseline="0" dirty="0" smtClean="0">
                          <a:solidFill>
                            <a:schemeClr val="tx1"/>
                          </a:solidFill>
                          <a:latin typeface="Arial" panose="020B0604020202020204" pitchFamily="34" charset="0"/>
                          <a:cs typeface="B Nazanin" panose="00000400000000000000" pitchFamily="2" charset="-78"/>
                        </a:rPr>
                        <a:t>BDNF</a:t>
                      </a:r>
                      <a:r>
                        <a:rPr lang="fa-IR" sz="1600" u="none" baseline="0" dirty="0" smtClean="0">
                          <a:solidFill>
                            <a:schemeClr val="tx1"/>
                          </a:solidFill>
                          <a:latin typeface="Arial" panose="020B0604020202020204" pitchFamily="34" charset="0"/>
                          <a:cs typeface="B Nazanin" panose="00000400000000000000" pitchFamily="2" charset="-78"/>
                        </a:rPr>
                        <a:t> هیپوکامپ و... تغییرات مجله: </a:t>
                      </a:r>
                      <a:r>
                        <a:rPr lang="fa-IR" sz="1600" u="none" dirty="0" smtClean="0">
                          <a:solidFill>
                            <a:schemeClr val="tx1"/>
                          </a:solidFill>
                          <a:latin typeface="Arial" panose="020B0604020202020204" pitchFamily="34" charset="0"/>
                          <a:cs typeface="B Nazanin" panose="00000400000000000000" pitchFamily="2" charset="-78"/>
                        </a:rPr>
                        <a:t>فیزیولوژی ورزش</a:t>
                      </a:r>
                      <a:endParaRPr lang="fa-IR" sz="1600" u="none" dirty="0">
                        <a:solidFill>
                          <a:schemeClr val="tx1"/>
                        </a:solidFill>
                        <a:latin typeface="Arial" panose="020B0604020202020204" pitchFamily="34" charset="0"/>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695851"/>
                  </a:ext>
                </a:extLst>
              </a:tr>
            </a:tbl>
          </a:graphicData>
        </a:graphic>
      </p:graphicFrame>
      <p:sp>
        <p:nvSpPr>
          <p:cNvPr id="6" name="Slide Number Placeholder 5"/>
          <p:cNvSpPr>
            <a:spLocks noGrp="1"/>
          </p:cNvSpPr>
          <p:nvPr>
            <p:ph type="sldNum" sz="quarter" idx="12"/>
          </p:nvPr>
        </p:nvSpPr>
        <p:spPr>
          <a:xfrm>
            <a:off x="755576" y="702536"/>
            <a:ext cx="340630" cy="501709"/>
          </a:xfrm>
        </p:spPr>
        <p:txBody>
          <a:bodyPr/>
          <a:lstStyle/>
          <a:p>
            <a:fld id="{03D75743-879A-44A4-9263-9DE3E0A0BE64}" type="slidenum">
              <a:rPr lang="fa-IR" sz="1600" smtClean="0">
                <a:cs typeface="B Titr" panose="00000700000000000000" pitchFamily="2" charset="-78"/>
              </a:rPr>
              <a:pPr/>
              <a:t>7</a:t>
            </a:fld>
            <a:endParaRPr lang="fa-IR" sz="1600" dirty="0">
              <a:cs typeface="B Titr" panose="00000700000000000000" pitchFamily="2" charset="-78"/>
            </a:endParaRPr>
          </a:p>
        </p:txBody>
      </p:sp>
      <p:sp>
        <p:nvSpPr>
          <p:cNvPr id="3" name="TextBox 2"/>
          <p:cNvSpPr txBox="1"/>
          <p:nvPr/>
        </p:nvSpPr>
        <p:spPr>
          <a:xfrm>
            <a:off x="971600" y="558404"/>
            <a:ext cx="7632848" cy="2677656"/>
          </a:xfrm>
          <a:prstGeom prst="rect">
            <a:avLst/>
          </a:prstGeom>
          <a:noFill/>
        </p:spPr>
        <p:txBody>
          <a:bodyPr wrap="square" rtlCol="1">
            <a:spAutoFit/>
          </a:bodyPr>
          <a:lstStyle/>
          <a:p>
            <a:pPr algn="just" rtl="1">
              <a:lnSpc>
                <a:spcPct val="150000"/>
              </a:lnSpc>
            </a:pPr>
            <a:r>
              <a:rPr lang="fa-IR" sz="1600" b="1" dirty="0" smtClean="0">
                <a:cs typeface="B Nazanin" panose="00000400000000000000" pitchFamily="2" charset="-78"/>
              </a:rPr>
              <a:t>ارائه یک پروپوزال پژوهشی نیازمند مروری وسیع بر متون قبلی دارد.</a:t>
            </a:r>
          </a:p>
          <a:p>
            <a:pPr algn="just" rtl="1">
              <a:lnSpc>
                <a:spcPct val="150000"/>
              </a:lnSpc>
            </a:pPr>
            <a:r>
              <a:rPr lang="fa-IR" sz="1600" b="1" dirty="0" smtClean="0">
                <a:cs typeface="B Nazanin" panose="00000400000000000000" pitchFamily="2" charset="-78"/>
              </a:rPr>
              <a:t>حداقل چند مقاله که کاملا مرتبط با موضوع شما باشد و در کشورهای دیگر یا ایران انجام شده است، نتایج آنها را بیآورید. با توجه به نوع مطالعه حداقل 4 تا 5 مقاله ارائه دهید. </a:t>
            </a:r>
          </a:p>
          <a:p>
            <a:pPr algn="just" rtl="1">
              <a:lnSpc>
                <a:spcPct val="150000"/>
              </a:lnSpc>
            </a:pPr>
            <a:r>
              <a:rPr lang="fa-IR" sz="1600" b="1" dirty="0" smtClean="0">
                <a:cs typeface="B Nazanin" panose="00000400000000000000" pitchFamily="2" charset="-78"/>
              </a:rPr>
              <a:t>خیلی خلاصه </a:t>
            </a:r>
            <a:r>
              <a:rPr lang="fa-IR" sz="1600" b="1" dirty="0" smtClean="0">
                <a:solidFill>
                  <a:srgbClr val="FF0000"/>
                </a:solidFill>
                <a:cs typeface="B Titr" panose="00000700000000000000" pitchFamily="2" charset="-78"/>
              </a:rPr>
              <a:t>با توجه به زمانیکه در اختیار دارید، فقط به نتایج مقالات دیگران </a:t>
            </a:r>
            <a:r>
              <a:rPr lang="fa-IR" sz="1600" b="1" dirty="0" smtClean="0">
                <a:cs typeface="B Nazanin" panose="00000400000000000000" pitchFamily="2" charset="-78"/>
              </a:rPr>
              <a:t>که مرتبط با کار شما است، اشاره کنید. مرور متون در حقیقت تاکید و تائیدی بر ضرورت اجرای پروپوزال شما است.</a:t>
            </a:r>
          </a:p>
          <a:p>
            <a:pPr algn="just" rtl="1">
              <a:lnSpc>
                <a:spcPct val="150000"/>
              </a:lnSpc>
            </a:pPr>
            <a:r>
              <a:rPr lang="fa-IR" sz="1600" b="1" dirty="0" smtClean="0">
                <a:cs typeface="B Nazanin" panose="00000400000000000000" pitchFamily="2" charset="-78"/>
              </a:rPr>
              <a:t>شما از مرور متون می‌توانید: </a:t>
            </a:r>
            <a:r>
              <a:rPr lang="en-US" sz="1600" b="1" dirty="0" smtClean="0">
                <a:solidFill>
                  <a:srgbClr val="FF0000"/>
                </a:solidFill>
                <a:cs typeface="B Nazanin" panose="00000400000000000000" pitchFamily="2" charset="-78"/>
              </a:rPr>
              <a:t>Research gap</a:t>
            </a:r>
            <a:r>
              <a:rPr lang="fa-IR" sz="1600" b="1" dirty="0" smtClean="0">
                <a:solidFill>
                  <a:srgbClr val="FF0000"/>
                </a:solidFill>
                <a:cs typeface="B Nazanin" panose="00000400000000000000" pitchFamily="2" charset="-78"/>
              </a:rPr>
              <a:t>، مشکل، تناقض، تفاوت، تغییرات زمانی، مکانی، میدانی، بالینی و ... </a:t>
            </a:r>
            <a:r>
              <a:rPr lang="fa-IR" sz="1600" b="1" dirty="0" smtClean="0">
                <a:cs typeface="B Nazanin" panose="00000400000000000000" pitchFamily="2" charset="-78"/>
              </a:rPr>
              <a:t>را بیابید و برای اجرای پروپوزال خود دلیل محکم علمی بیاورید.</a:t>
            </a:r>
            <a:endParaRPr lang="fa-IR" sz="1600" b="1" dirty="0">
              <a:cs typeface="B Nazanin" panose="000004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2160" y="40466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مرور متون</a:t>
            </a:r>
            <a:endParaRPr lang="fa-IR" sz="2400" b="1" dirty="0">
              <a:solidFill>
                <a:srgbClr val="0000FF"/>
              </a:solidFill>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128756554"/>
              </p:ext>
            </p:extLst>
          </p:nvPr>
        </p:nvGraphicFramePr>
        <p:xfrm>
          <a:off x="444219" y="2964693"/>
          <a:ext cx="8543594" cy="1854200"/>
        </p:xfrm>
        <a:graphic>
          <a:graphicData uri="http://schemas.openxmlformats.org/drawingml/2006/table">
            <a:tbl>
              <a:tblPr rtl="1" firstRow="1" bandRow="1">
                <a:tableStyleId>{5C22544A-7EE6-4342-B048-85BDC9FD1C3A}</a:tableStyleId>
              </a:tblPr>
              <a:tblGrid>
                <a:gridCol w="1206811">
                  <a:extLst>
                    <a:ext uri="{9D8B030D-6E8A-4147-A177-3AD203B41FA5}">
                      <a16:colId xmlns:a16="http://schemas.microsoft.com/office/drawing/2014/main" val="1391505611"/>
                    </a:ext>
                  </a:extLst>
                </a:gridCol>
                <a:gridCol w="1078596">
                  <a:extLst>
                    <a:ext uri="{9D8B030D-6E8A-4147-A177-3AD203B41FA5}">
                      <a16:colId xmlns:a16="http://schemas.microsoft.com/office/drawing/2014/main" val="2686958817"/>
                    </a:ext>
                  </a:extLst>
                </a:gridCol>
                <a:gridCol w="3436786">
                  <a:extLst>
                    <a:ext uri="{9D8B030D-6E8A-4147-A177-3AD203B41FA5}">
                      <a16:colId xmlns:a16="http://schemas.microsoft.com/office/drawing/2014/main" val="1961557973"/>
                    </a:ext>
                  </a:extLst>
                </a:gridCol>
                <a:gridCol w="2821401">
                  <a:extLst>
                    <a:ext uri="{9D8B030D-6E8A-4147-A177-3AD203B41FA5}">
                      <a16:colId xmlns:a16="http://schemas.microsoft.com/office/drawing/2014/main" val="2733331158"/>
                    </a:ext>
                  </a:extLst>
                </a:gridCol>
              </a:tblGrid>
              <a:tr h="370840">
                <a:tc>
                  <a:txBody>
                    <a:bodyPr/>
                    <a:lstStyle/>
                    <a:p>
                      <a:pPr rtl="1"/>
                      <a:r>
                        <a:rPr lang="fa-IR" sz="1400" baseline="0" dirty="0" smtClean="0">
                          <a:solidFill>
                            <a:schemeClr val="tx1"/>
                          </a:solidFill>
                          <a:cs typeface="B Titr" panose="00000700000000000000" pitchFamily="2" charset="-78"/>
                        </a:rPr>
                        <a:t>نویسنده/ سال</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کشور یا</a:t>
                      </a:r>
                      <a:r>
                        <a:rPr lang="fa-IR" sz="1400" baseline="0" dirty="0" smtClean="0">
                          <a:solidFill>
                            <a:schemeClr val="tx1"/>
                          </a:solidFill>
                          <a:cs typeface="B Titr" panose="00000700000000000000" pitchFamily="2" charset="-78"/>
                        </a:rPr>
                        <a:t> شهر</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شرح مختصر نتایج</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نام ژورنال و عنوان مقاله</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2036134"/>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475827"/>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0829156"/>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0160802"/>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695851"/>
                  </a:ext>
                </a:extLst>
              </a:tr>
            </a:tbl>
          </a:graphicData>
        </a:graphic>
      </p:graphicFrame>
      <p:sp>
        <p:nvSpPr>
          <p:cNvPr id="6" name="Slide Number Placeholder 5"/>
          <p:cNvSpPr>
            <a:spLocks noGrp="1"/>
          </p:cNvSpPr>
          <p:nvPr>
            <p:ph type="sldNum" sz="quarter" idx="12"/>
          </p:nvPr>
        </p:nvSpPr>
        <p:spPr>
          <a:xfrm>
            <a:off x="611560" y="692697"/>
            <a:ext cx="484646" cy="504056"/>
          </a:xfrm>
        </p:spPr>
        <p:txBody>
          <a:bodyPr/>
          <a:lstStyle/>
          <a:p>
            <a:fld id="{03D75743-879A-44A4-9263-9DE3E0A0BE64}" type="slidenum">
              <a:rPr lang="fa-IR" sz="1600" smtClean="0">
                <a:cs typeface="B Titr" panose="00000700000000000000" pitchFamily="2" charset="-78"/>
              </a:rPr>
              <a:pPr/>
              <a:t>8</a:t>
            </a:fld>
            <a:endParaRPr lang="fa-IR" sz="1600"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TextBox 4"/>
          <p:cNvSpPr txBox="1"/>
          <p:nvPr/>
        </p:nvSpPr>
        <p:spPr>
          <a:xfrm>
            <a:off x="2483768" y="1556792"/>
            <a:ext cx="5760640" cy="400110"/>
          </a:xfrm>
          <a:prstGeom prst="rect">
            <a:avLst/>
          </a:prstGeom>
          <a:noFill/>
        </p:spPr>
        <p:txBody>
          <a:bodyPr wrap="square" rtlCol="1">
            <a:spAutoFit/>
          </a:bodyPr>
          <a:lstStyle/>
          <a:p>
            <a:pPr algn="r" rtl="1"/>
            <a:r>
              <a:rPr lang="fa-IR" sz="2000" b="1" dirty="0" smtClean="0">
                <a:cs typeface="B Nazanin" panose="00000400000000000000" pitchFamily="2" charset="-78"/>
              </a:rPr>
              <a:t>درصورتیکه تعداد بیشتری مقاله برای مرور متون نیاز باشد.</a:t>
            </a:r>
            <a:endParaRPr lang="fa-IR" sz="2000" b="1" dirty="0">
              <a:cs typeface="B Nazanin" panose="00000400000000000000" pitchFamily="2" charset="-78"/>
            </a:endParaRPr>
          </a:p>
        </p:txBody>
      </p:sp>
    </p:spTree>
    <p:extLst>
      <p:ext uri="{BB962C8B-B14F-4D97-AF65-F5344CB8AC3E}">
        <p14:creationId xmlns:p14="http://schemas.microsoft.com/office/powerpoint/2010/main" val="4099958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32240" y="404664"/>
            <a:ext cx="1512168" cy="461665"/>
          </a:xfrm>
          <a:prstGeom prst="rect">
            <a:avLst/>
          </a:prstGeom>
          <a:noFill/>
        </p:spPr>
        <p:txBody>
          <a:bodyPr wrap="square" rtlCol="1">
            <a:spAutoFit/>
          </a:bodyPr>
          <a:lstStyle/>
          <a:p>
            <a:r>
              <a:rPr lang="fa-IR" sz="2400" b="1" dirty="0" smtClean="0">
                <a:solidFill>
                  <a:srgbClr val="0000FF"/>
                </a:solidFill>
                <a:cs typeface="B Titr" pitchFamily="2" charset="-78"/>
              </a:rPr>
              <a:t>هدف کلی</a:t>
            </a:r>
            <a:endParaRPr lang="fa-IR" sz="2400" b="1" dirty="0">
              <a:solidFill>
                <a:srgbClr val="0000FF"/>
              </a:solidFill>
              <a:cs typeface="B Titr" pitchFamily="2" charset="-78"/>
            </a:endParaRPr>
          </a:p>
        </p:txBody>
      </p:sp>
      <p:sp>
        <p:nvSpPr>
          <p:cNvPr id="6" name="TextBox 5"/>
          <p:cNvSpPr txBox="1"/>
          <p:nvPr/>
        </p:nvSpPr>
        <p:spPr>
          <a:xfrm>
            <a:off x="5580112" y="1196752"/>
            <a:ext cx="2592288" cy="2816156"/>
          </a:xfrm>
          <a:prstGeom prst="rect">
            <a:avLst/>
          </a:prstGeom>
          <a:noFill/>
        </p:spPr>
        <p:txBody>
          <a:bodyPr wrap="square" rtlCol="1">
            <a:spAutoFit/>
          </a:bodyPr>
          <a:lstStyle/>
          <a:p>
            <a:pPr algn="r" rtl="1">
              <a:lnSpc>
                <a:spcPct val="150000"/>
              </a:lnSpc>
            </a:pPr>
            <a:r>
              <a:rPr lang="fa-IR" b="1" dirty="0" smtClean="0">
                <a:solidFill>
                  <a:srgbClr val="0000FF"/>
                </a:solidFill>
                <a:cs typeface="B Titr" pitchFamily="2" charset="-78"/>
              </a:rPr>
              <a:t>اهداف اختصاصی</a:t>
            </a:r>
          </a:p>
          <a:p>
            <a:pPr algn="r" rtl="1">
              <a:lnSpc>
                <a:spcPct val="150000"/>
              </a:lnSpc>
            </a:pPr>
            <a:r>
              <a:rPr lang="fa-IR" sz="2000" b="1" dirty="0" smtClean="0">
                <a:solidFill>
                  <a:srgbClr val="0000FF"/>
                </a:solidFill>
                <a:cs typeface="B Nazanin" pitchFamily="2" charset="-78"/>
              </a:rPr>
              <a:t>1-</a:t>
            </a:r>
          </a:p>
          <a:p>
            <a:pPr algn="r" rtl="1">
              <a:lnSpc>
                <a:spcPct val="150000"/>
              </a:lnSpc>
            </a:pPr>
            <a:r>
              <a:rPr lang="fa-IR" sz="2000" b="1" dirty="0" smtClean="0">
                <a:solidFill>
                  <a:srgbClr val="0000FF"/>
                </a:solidFill>
                <a:cs typeface="B Nazanin" pitchFamily="2" charset="-78"/>
              </a:rPr>
              <a:t>2-</a:t>
            </a:r>
          </a:p>
          <a:p>
            <a:pPr algn="r" rtl="1">
              <a:lnSpc>
                <a:spcPct val="150000"/>
              </a:lnSpc>
            </a:pPr>
            <a:r>
              <a:rPr lang="fa-IR" sz="2000" b="1" dirty="0" smtClean="0">
                <a:solidFill>
                  <a:srgbClr val="0000FF"/>
                </a:solidFill>
                <a:cs typeface="B Nazanin" pitchFamily="2" charset="-78"/>
              </a:rPr>
              <a:t>3-</a:t>
            </a:r>
          </a:p>
          <a:p>
            <a:pPr algn="r" rtl="1">
              <a:lnSpc>
                <a:spcPct val="150000"/>
              </a:lnSpc>
            </a:pPr>
            <a:r>
              <a:rPr lang="fa-IR" sz="2000" b="1" dirty="0" smtClean="0">
                <a:solidFill>
                  <a:srgbClr val="0000FF"/>
                </a:solidFill>
                <a:cs typeface="B Nazanin" pitchFamily="2" charset="-78"/>
              </a:rPr>
              <a:t>4-</a:t>
            </a:r>
          </a:p>
          <a:p>
            <a:pPr algn="r" rtl="1">
              <a:lnSpc>
                <a:spcPct val="150000"/>
              </a:lnSpc>
            </a:pPr>
            <a:r>
              <a:rPr lang="fa-IR" sz="2000" b="1" dirty="0" smtClean="0">
                <a:solidFill>
                  <a:srgbClr val="0000FF"/>
                </a:solidFill>
                <a:cs typeface="B Nazanin" pitchFamily="2" charset="-78"/>
              </a:rPr>
              <a:t>5-</a:t>
            </a:r>
          </a:p>
        </p:txBody>
      </p:sp>
      <p:sp>
        <p:nvSpPr>
          <p:cNvPr id="9" name="Slide Number Placeholder 8"/>
          <p:cNvSpPr>
            <a:spLocks noGrp="1"/>
          </p:cNvSpPr>
          <p:nvPr>
            <p:ph type="sldNum" sz="quarter" idx="12"/>
          </p:nvPr>
        </p:nvSpPr>
        <p:spPr>
          <a:xfrm>
            <a:off x="683568" y="692696"/>
            <a:ext cx="425079" cy="505054"/>
          </a:xfrm>
        </p:spPr>
        <p:txBody>
          <a:bodyPr/>
          <a:lstStyle/>
          <a:p>
            <a:fld id="{03D75743-879A-44A4-9263-9DE3E0A0BE64}" type="slidenum">
              <a:rPr lang="fa-IR" sz="1600" smtClean="0">
                <a:solidFill>
                  <a:schemeClr val="bg1"/>
                </a:solidFill>
                <a:cs typeface="B Titr" panose="00000700000000000000" pitchFamily="2" charset="-78"/>
              </a:rPr>
              <a:pPr/>
              <a:t>9</a:t>
            </a:fld>
            <a:endParaRPr lang="fa-IR" sz="1600" dirty="0">
              <a:solidFill>
                <a:schemeClr val="bg1"/>
              </a:solidFill>
              <a:cs typeface="B Titr" panose="00000700000000000000" pitchFamily="2" charset="-78"/>
            </a:endParaRPr>
          </a:p>
        </p:txBody>
      </p:sp>
      <p:sp>
        <p:nvSpPr>
          <p:cNvPr id="2" name="TextBox 1"/>
          <p:cNvSpPr txBox="1"/>
          <p:nvPr/>
        </p:nvSpPr>
        <p:spPr>
          <a:xfrm>
            <a:off x="2411760" y="4725144"/>
            <a:ext cx="5976664" cy="1373453"/>
          </a:xfrm>
          <a:prstGeom prst="rect">
            <a:avLst/>
          </a:prstGeom>
          <a:noFill/>
        </p:spPr>
        <p:txBody>
          <a:bodyPr wrap="square" rtlCol="1">
            <a:spAutoFit/>
          </a:bodyPr>
          <a:lstStyle/>
          <a:p>
            <a:pPr algn="r" rtl="1">
              <a:lnSpc>
                <a:spcPct val="250000"/>
              </a:lnSpc>
            </a:pPr>
            <a:r>
              <a:rPr lang="fa-IR" dirty="0" smtClean="0">
                <a:cs typeface="B Titr" panose="00000700000000000000" pitchFamily="2" charset="-78"/>
              </a:rPr>
              <a:t>اگر جملات در اهداف اختصاصی مشترک است یک‌بار هدف را بیان کنید و سپس عنوان کنید برحسب سن، جنس، محل سکونت، میزان تحصیلات و ....</a:t>
            </a:r>
            <a:endParaRPr lang="fa-IR"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2553</TotalTime>
  <Words>2958</Words>
  <Application>Microsoft Office PowerPoint</Application>
  <PresentationFormat>On-screen Show (4:3)</PresentationFormat>
  <Paragraphs>337</Paragraphs>
  <Slides>27</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27</vt:i4>
      </vt:variant>
    </vt:vector>
  </HeadingPairs>
  <TitlesOfParts>
    <vt:vector size="42" baseType="lpstr">
      <vt:lpstr>SimSun</vt:lpstr>
      <vt:lpstr>Arial</vt:lpstr>
      <vt:lpstr>B Nazanin</vt:lpstr>
      <vt:lpstr>B Nazanin Outline</vt:lpstr>
      <vt:lpstr>B Titr</vt:lpstr>
      <vt:lpstr>B Zar</vt:lpstr>
      <vt:lpstr>Calibri</vt:lpstr>
      <vt:lpstr>Century Gothic</vt:lpstr>
      <vt:lpstr>IranNastaliq</vt:lpstr>
      <vt:lpstr>Tahoma</vt:lpstr>
      <vt:lpstr>Times New Roman</vt:lpstr>
      <vt:lpstr>Wingdings</vt:lpstr>
      <vt:lpstr>Wingdings 2</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Kaums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delavari-ma</dc:creator>
  <cp:lastModifiedBy>Admin</cp:lastModifiedBy>
  <cp:revision>144</cp:revision>
  <dcterms:created xsi:type="dcterms:W3CDTF">2019-08-17T04:16:11Z</dcterms:created>
  <dcterms:modified xsi:type="dcterms:W3CDTF">2023-11-22T07:42:17Z</dcterms:modified>
</cp:coreProperties>
</file>